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2" r:id="rId2"/>
    <p:sldMasterId id="2147483702" r:id="rId3"/>
    <p:sldMasterId id="2147483722" r:id="rId4"/>
    <p:sldMasterId id="2147483764" r:id="rId5"/>
    <p:sldMasterId id="2147483766" r:id="rId6"/>
    <p:sldMasterId id="2147483768" r:id="rId7"/>
    <p:sldMasterId id="2147483790" r:id="rId8"/>
  </p:sldMasterIdLst>
  <p:notesMasterIdLst>
    <p:notesMasterId r:id="rId35"/>
  </p:notesMasterIdLst>
  <p:sldIdLst>
    <p:sldId id="257" r:id="rId9"/>
    <p:sldId id="258" r:id="rId10"/>
    <p:sldId id="276" r:id="rId11"/>
    <p:sldId id="260" r:id="rId12"/>
    <p:sldId id="261" r:id="rId13"/>
    <p:sldId id="262" r:id="rId14"/>
    <p:sldId id="282" r:id="rId15"/>
    <p:sldId id="263" r:id="rId16"/>
    <p:sldId id="264" r:id="rId17"/>
    <p:sldId id="265" r:id="rId18"/>
    <p:sldId id="266" r:id="rId19"/>
    <p:sldId id="280" r:id="rId20"/>
    <p:sldId id="267" r:id="rId21"/>
    <p:sldId id="268" r:id="rId22"/>
    <p:sldId id="270" r:id="rId23"/>
    <p:sldId id="271" r:id="rId24"/>
    <p:sldId id="272" r:id="rId25"/>
    <p:sldId id="273" r:id="rId26"/>
    <p:sldId id="278" r:id="rId27"/>
    <p:sldId id="1945" r:id="rId28"/>
    <p:sldId id="274" r:id="rId29"/>
    <p:sldId id="1744" r:id="rId30"/>
    <p:sldId id="286" r:id="rId31"/>
    <p:sldId id="287" r:id="rId32"/>
    <p:sldId id="1943" r:id="rId33"/>
    <p:sldId id="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CBEC1B-53F0-4332-9D0A-CFA2B3161551}" v="34" dt="2023-10-03T09:52:36.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16" d="100"/>
          <a:sy n="116" d="100"/>
        </p:scale>
        <p:origin x="10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Wright" userId="S::jenny.wright@maps.org.uk::390facd2-e9af-47d5-a936-b14b91083418" providerId="AD" clId="Web-{16A81E99-EB80-219B-288C-159CCE7E6C0A}"/>
    <pc:docChg chg="mod addSld delSld addMainMaster modMainMaster">
      <pc:chgData name="Jenny Wright" userId="S::jenny.wright@maps.org.uk::390facd2-e9af-47d5-a936-b14b91083418" providerId="AD" clId="Web-{16A81E99-EB80-219B-288C-159CCE7E6C0A}" dt="2023-03-09T13:10:31.114" v="20"/>
      <pc:docMkLst>
        <pc:docMk/>
      </pc:docMkLst>
      <pc:sldChg chg="del">
        <pc:chgData name="Jenny Wright" userId="S::jenny.wright@maps.org.uk::390facd2-e9af-47d5-a936-b14b91083418" providerId="AD" clId="Web-{16A81E99-EB80-219B-288C-159CCE7E6C0A}" dt="2023-03-09T13:10:31.114" v="20"/>
        <pc:sldMkLst>
          <pc:docMk/>
          <pc:sldMk cId="109857222" sldId="256"/>
        </pc:sldMkLst>
      </pc:sldChg>
      <pc:sldChg chg="add">
        <pc:chgData name="Jenny Wright" userId="S::jenny.wright@maps.org.uk::390facd2-e9af-47d5-a936-b14b91083418" providerId="AD" clId="Web-{16A81E99-EB80-219B-288C-159CCE7E6C0A}" dt="2023-03-09T13:08:59.796" v="1"/>
        <pc:sldMkLst>
          <pc:docMk/>
          <pc:sldMk cId="1921827679" sldId="257"/>
        </pc:sldMkLst>
      </pc:sldChg>
      <pc:sldChg chg="add">
        <pc:chgData name="Jenny Wright" userId="S::jenny.wright@maps.org.uk::390facd2-e9af-47d5-a936-b14b91083418" providerId="AD" clId="Web-{16A81E99-EB80-219B-288C-159CCE7E6C0A}" dt="2023-03-09T13:09:02.171" v="2"/>
        <pc:sldMkLst>
          <pc:docMk/>
          <pc:sldMk cId="2916794007" sldId="258"/>
        </pc:sldMkLst>
      </pc:sldChg>
      <pc:sldChg chg="add">
        <pc:chgData name="Jenny Wright" userId="S::jenny.wright@maps.org.uk::390facd2-e9af-47d5-a936-b14b91083418" providerId="AD" clId="Web-{16A81E99-EB80-219B-288C-159CCE7E6C0A}" dt="2023-03-09T13:09:08.843" v="3"/>
        <pc:sldMkLst>
          <pc:docMk/>
          <pc:sldMk cId="1242977452" sldId="259"/>
        </pc:sldMkLst>
      </pc:sldChg>
      <pc:sldChg chg="add">
        <pc:chgData name="Jenny Wright" userId="S::jenny.wright@maps.org.uk::390facd2-e9af-47d5-a936-b14b91083418" providerId="AD" clId="Web-{16A81E99-EB80-219B-288C-159CCE7E6C0A}" dt="2023-03-09T13:09:09.562" v="4"/>
        <pc:sldMkLst>
          <pc:docMk/>
          <pc:sldMk cId="4270614444" sldId="260"/>
        </pc:sldMkLst>
      </pc:sldChg>
      <pc:sldChg chg="add">
        <pc:chgData name="Jenny Wright" userId="S::jenny.wright@maps.org.uk::390facd2-e9af-47d5-a936-b14b91083418" providerId="AD" clId="Web-{16A81E99-EB80-219B-288C-159CCE7E6C0A}" dt="2023-03-09T13:09:10.859" v="5"/>
        <pc:sldMkLst>
          <pc:docMk/>
          <pc:sldMk cId="1738827603" sldId="261"/>
        </pc:sldMkLst>
      </pc:sldChg>
      <pc:sldChg chg="add">
        <pc:chgData name="Jenny Wright" userId="S::jenny.wright@maps.org.uk::390facd2-e9af-47d5-a936-b14b91083418" providerId="AD" clId="Web-{16A81E99-EB80-219B-288C-159CCE7E6C0A}" dt="2023-03-09T13:09:13.390" v="6"/>
        <pc:sldMkLst>
          <pc:docMk/>
          <pc:sldMk cId="2433689801" sldId="262"/>
        </pc:sldMkLst>
      </pc:sldChg>
      <pc:sldChg chg="add">
        <pc:chgData name="Jenny Wright" userId="S::jenny.wright@maps.org.uk::390facd2-e9af-47d5-a936-b14b91083418" providerId="AD" clId="Web-{16A81E99-EB80-219B-288C-159CCE7E6C0A}" dt="2023-03-09T13:09:15.437" v="7"/>
        <pc:sldMkLst>
          <pc:docMk/>
          <pc:sldMk cId="1486771865" sldId="263"/>
        </pc:sldMkLst>
      </pc:sldChg>
      <pc:sldChg chg="add">
        <pc:chgData name="Jenny Wright" userId="S::jenny.wright@maps.org.uk::390facd2-e9af-47d5-a936-b14b91083418" providerId="AD" clId="Web-{16A81E99-EB80-219B-288C-159CCE7E6C0A}" dt="2023-03-09T13:09:16.781" v="8"/>
        <pc:sldMkLst>
          <pc:docMk/>
          <pc:sldMk cId="1129156053" sldId="264"/>
        </pc:sldMkLst>
      </pc:sldChg>
      <pc:sldChg chg="add">
        <pc:chgData name="Jenny Wright" userId="S::jenny.wright@maps.org.uk::390facd2-e9af-47d5-a936-b14b91083418" providerId="AD" clId="Web-{16A81E99-EB80-219B-288C-159CCE7E6C0A}" dt="2023-03-09T13:09:18.469" v="9"/>
        <pc:sldMkLst>
          <pc:docMk/>
          <pc:sldMk cId="2564165871" sldId="265"/>
        </pc:sldMkLst>
      </pc:sldChg>
      <pc:sldChg chg="add">
        <pc:chgData name="Jenny Wright" userId="S::jenny.wright@maps.org.uk::390facd2-e9af-47d5-a936-b14b91083418" providerId="AD" clId="Web-{16A81E99-EB80-219B-288C-159CCE7E6C0A}" dt="2023-03-09T13:09:19.812" v="10"/>
        <pc:sldMkLst>
          <pc:docMk/>
          <pc:sldMk cId="2513177176" sldId="266"/>
        </pc:sldMkLst>
      </pc:sldChg>
      <pc:sldChg chg="add">
        <pc:chgData name="Jenny Wright" userId="S::jenny.wright@maps.org.uk::390facd2-e9af-47d5-a936-b14b91083418" providerId="AD" clId="Web-{16A81E99-EB80-219B-288C-159CCE7E6C0A}" dt="2023-03-09T13:09:21.344" v="11"/>
        <pc:sldMkLst>
          <pc:docMk/>
          <pc:sldMk cId="1274978019" sldId="267"/>
        </pc:sldMkLst>
      </pc:sldChg>
      <pc:sldChg chg="add">
        <pc:chgData name="Jenny Wright" userId="S::jenny.wright@maps.org.uk::390facd2-e9af-47d5-a936-b14b91083418" providerId="AD" clId="Web-{16A81E99-EB80-219B-288C-159CCE7E6C0A}" dt="2023-03-09T13:09:22.516" v="12"/>
        <pc:sldMkLst>
          <pc:docMk/>
          <pc:sldMk cId="177480447" sldId="268"/>
        </pc:sldMkLst>
      </pc:sldChg>
      <pc:sldChg chg="add">
        <pc:chgData name="Jenny Wright" userId="S::jenny.wright@maps.org.uk::390facd2-e9af-47d5-a936-b14b91083418" providerId="AD" clId="Web-{16A81E99-EB80-219B-288C-159CCE7E6C0A}" dt="2023-03-09T13:09:23.703" v="13"/>
        <pc:sldMkLst>
          <pc:docMk/>
          <pc:sldMk cId="451035767" sldId="269"/>
        </pc:sldMkLst>
      </pc:sldChg>
      <pc:sldChg chg="add">
        <pc:chgData name="Jenny Wright" userId="S::jenny.wright@maps.org.uk::390facd2-e9af-47d5-a936-b14b91083418" providerId="AD" clId="Web-{16A81E99-EB80-219B-288C-159CCE7E6C0A}" dt="2023-03-09T13:09:25.578" v="14"/>
        <pc:sldMkLst>
          <pc:docMk/>
          <pc:sldMk cId="2314356091" sldId="270"/>
        </pc:sldMkLst>
      </pc:sldChg>
      <pc:sldChg chg="add">
        <pc:chgData name="Jenny Wright" userId="S::jenny.wright@maps.org.uk::390facd2-e9af-47d5-a936-b14b91083418" providerId="AD" clId="Web-{16A81E99-EB80-219B-288C-159CCE7E6C0A}" dt="2023-03-09T13:09:26.719" v="15"/>
        <pc:sldMkLst>
          <pc:docMk/>
          <pc:sldMk cId="3236511627" sldId="271"/>
        </pc:sldMkLst>
      </pc:sldChg>
      <pc:sldChg chg="add">
        <pc:chgData name="Jenny Wright" userId="S::jenny.wright@maps.org.uk::390facd2-e9af-47d5-a936-b14b91083418" providerId="AD" clId="Web-{16A81E99-EB80-219B-288C-159CCE7E6C0A}" dt="2023-03-09T13:09:27.860" v="16"/>
        <pc:sldMkLst>
          <pc:docMk/>
          <pc:sldMk cId="3343218078" sldId="272"/>
        </pc:sldMkLst>
      </pc:sldChg>
      <pc:sldChg chg="add">
        <pc:chgData name="Jenny Wright" userId="S::jenny.wright@maps.org.uk::390facd2-e9af-47d5-a936-b14b91083418" providerId="AD" clId="Web-{16A81E99-EB80-219B-288C-159CCE7E6C0A}" dt="2023-03-09T13:09:29.297" v="17"/>
        <pc:sldMkLst>
          <pc:docMk/>
          <pc:sldMk cId="3963538378" sldId="273"/>
        </pc:sldMkLst>
      </pc:sldChg>
      <pc:sldChg chg="add">
        <pc:chgData name="Jenny Wright" userId="S::jenny.wright@maps.org.uk::390facd2-e9af-47d5-a936-b14b91083418" providerId="AD" clId="Web-{16A81E99-EB80-219B-288C-159CCE7E6C0A}" dt="2023-03-09T13:09:31.891" v="18"/>
        <pc:sldMkLst>
          <pc:docMk/>
          <pc:sldMk cId="3994160432" sldId="274"/>
        </pc:sldMkLst>
      </pc:sldChg>
      <pc:sldChg chg="add">
        <pc:chgData name="Jenny Wright" userId="S::jenny.wright@maps.org.uk::390facd2-e9af-47d5-a936-b14b91083418" providerId="AD" clId="Web-{16A81E99-EB80-219B-288C-159CCE7E6C0A}" dt="2023-03-09T13:09:32.704" v="19"/>
        <pc:sldMkLst>
          <pc:docMk/>
          <pc:sldMk cId="769790605" sldId="275"/>
        </pc:sldMkLst>
      </pc:sldChg>
      <pc:sldMasterChg chg="modSldLayout">
        <pc:chgData name="Jenny Wright" userId="S::jenny.wright@maps.org.uk::390facd2-e9af-47d5-a936-b14b91083418" providerId="AD" clId="Web-{16A81E99-EB80-219B-288C-159CCE7E6C0A}" dt="2023-03-09T13:09:32.704" v="19"/>
        <pc:sldMasterMkLst>
          <pc:docMk/>
          <pc:sldMasterMk cId="2460954070" sldId="2147483660"/>
        </pc:sldMasterMkLst>
        <pc:sldLayoutChg chg="replId">
          <pc:chgData name="Jenny Wright" userId="S::jenny.wright@maps.org.uk::390facd2-e9af-47d5-a936-b14b91083418" providerId="AD" clId="Web-{16A81E99-EB80-219B-288C-159CCE7E6C0A}" dt="2023-03-09T13:09:21.344" v="11"/>
          <pc:sldLayoutMkLst>
            <pc:docMk/>
            <pc:sldMasterMk cId="2460954070" sldId="2147483660"/>
            <pc:sldLayoutMk cId="2202905451" sldId="2147483762"/>
          </pc:sldLayoutMkLst>
        </pc:sldLayoutChg>
        <pc:sldLayoutChg chg="replId">
          <pc:chgData name="Jenny Wright" userId="S::jenny.wright@maps.org.uk::390facd2-e9af-47d5-a936-b14b91083418" providerId="AD" clId="Web-{16A81E99-EB80-219B-288C-159CCE7E6C0A}" dt="2023-03-09T13:09:32.704" v="19"/>
          <pc:sldLayoutMkLst>
            <pc:docMk/>
            <pc:sldMasterMk cId="2460954070" sldId="2147483660"/>
            <pc:sldLayoutMk cId="3210312558" sldId="2147483763"/>
          </pc:sldLayoutMkLst>
        </pc:sldLayoutChg>
      </pc:sldMasterChg>
      <pc:sldMasterChg chg="add addSldLayout">
        <pc:chgData name="Jenny Wright" userId="S::jenny.wright@maps.org.uk::390facd2-e9af-47d5-a936-b14b91083418" providerId="AD" clId="Web-{16A81E99-EB80-219B-288C-159CCE7E6C0A}" dt="2023-03-09T13:09:13.390" v="6"/>
        <pc:sldMasterMkLst>
          <pc:docMk/>
          <pc:sldMasterMk cId="1033490682" sldId="2147483702"/>
        </pc:sldMasterMkLst>
        <pc:sldLayoutChg chg="add">
          <pc:chgData name="Jenny Wright" userId="S::jenny.wright@maps.org.uk::390facd2-e9af-47d5-a936-b14b91083418" providerId="AD" clId="Web-{16A81E99-EB80-219B-288C-159CCE7E6C0A}" dt="2023-03-09T13:09:02.171" v="2"/>
          <pc:sldLayoutMkLst>
            <pc:docMk/>
            <pc:sldMasterMk cId="1033490682" sldId="2147483702"/>
            <pc:sldLayoutMk cId="1223798954" sldId="2147483712"/>
          </pc:sldLayoutMkLst>
        </pc:sldLayoutChg>
        <pc:sldLayoutChg chg="add">
          <pc:chgData name="Jenny Wright" userId="S::jenny.wright@maps.org.uk::390facd2-e9af-47d5-a936-b14b91083418" providerId="AD" clId="Web-{16A81E99-EB80-219B-288C-159CCE7E6C0A}" dt="2023-03-09T13:09:10.859" v="5"/>
          <pc:sldLayoutMkLst>
            <pc:docMk/>
            <pc:sldMasterMk cId="1033490682" sldId="2147483702"/>
            <pc:sldLayoutMk cId="888604099" sldId="2147483716"/>
          </pc:sldLayoutMkLst>
        </pc:sldLayoutChg>
        <pc:sldLayoutChg chg="add">
          <pc:chgData name="Jenny Wright" userId="S::jenny.wright@maps.org.uk::390facd2-e9af-47d5-a936-b14b91083418" providerId="AD" clId="Web-{16A81E99-EB80-219B-288C-159CCE7E6C0A}" dt="2023-03-09T13:09:13.390" v="6"/>
          <pc:sldLayoutMkLst>
            <pc:docMk/>
            <pc:sldMasterMk cId="1033490682" sldId="2147483702"/>
            <pc:sldLayoutMk cId="853993483" sldId="2147483741"/>
          </pc:sldLayoutMkLst>
        </pc:sldLayoutChg>
      </pc:sldMasterChg>
      <pc:sldMasterChg chg="add addSldLayout">
        <pc:chgData name="Jenny Wright" userId="S::jenny.wright@maps.org.uk::390facd2-e9af-47d5-a936-b14b91083418" providerId="AD" clId="Web-{16A81E99-EB80-219B-288C-159CCE7E6C0A}" dt="2023-03-09T13:09:32.704" v="19"/>
        <pc:sldMasterMkLst>
          <pc:docMk/>
          <pc:sldMasterMk cId="3077258958" sldId="2147483722"/>
        </pc:sldMasterMkLst>
        <pc:sldLayoutChg chg="add">
          <pc:chgData name="Jenny Wright" userId="S::jenny.wright@maps.org.uk::390facd2-e9af-47d5-a936-b14b91083418" providerId="AD" clId="Web-{16A81E99-EB80-219B-288C-159CCE7E6C0A}" dt="2023-03-09T13:09:32.704" v="19"/>
          <pc:sldLayoutMkLst>
            <pc:docMk/>
            <pc:sldMasterMk cId="3077258958" sldId="2147483722"/>
            <pc:sldLayoutMk cId="2408020364" sldId="2147483666"/>
          </pc:sldLayoutMkLst>
        </pc:sldLayoutChg>
        <pc:sldLayoutChg chg="add">
          <pc:chgData name="Jenny Wright" userId="S::jenny.wright@maps.org.uk::390facd2-e9af-47d5-a936-b14b91083418" providerId="AD" clId="Web-{16A81E99-EB80-219B-288C-159CCE7E6C0A}" dt="2023-03-09T13:09:21.344" v="11"/>
          <pc:sldLayoutMkLst>
            <pc:docMk/>
            <pc:sldMasterMk cId="3077258958" sldId="2147483722"/>
            <pc:sldLayoutMk cId="2042512909" sldId="2147483670"/>
          </pc:sldLayoutMkLst>
        </pc:sldLayoutChg>
        <pc:sldLayoutChg chg="add">
          <pc:chgData name="Jenny Wright" userId="S::jenny.wright@maps.org.uk::390facd2-e9af-47d5-a936-b14b91083418" providerId="AD" clId="Web-{16A81E99-EB80-219B-288C-159CCE7E6C0A}" dt="2023-03-09T13:09:15.437" v="7"/>
          <pc:sldLayoutMkLst>
            <pc:docMk/>
            <pc:sldMasterMk cId="3077258958" sldId="2147483722"/>
            <pc:sldLayoutMk cId="3946493628" sldId="2147483729"/>
          </pc:sldLayoutMkLst>
        </pc:sldLayoutChg>
        <pc:sldLayoutChg chg="add">
          <pc:chgData name="Jenny Wright" userId="S::jenny.wright@maps.org.uk::390facd2-e9af-47d5-a936-b14b91083418" providerId="AD" clId="Web-{16A81E99-EB80-219B-288C-159CCE7E6C0A}" dt="2023-03-09T13:09:19.812" v="10"/>
          <pc:sldLayoutMkLst>
            <pc:docMk/>
            <pc:sldMasterMk cId="3077258958" sldId="2147483722"/>
            <pc:sldLayoutMk cId="837956531" sldId="2147483761"/>
          </pc:sldLayoutMkLst>
        </pc:sldLayoutChg>
      </pc:sldMasterChg>
      <pc:sldMasterChg chg="add addSldLayout">
        <pc:chgData name="Jenny Wright" userId="S::jenny.wright@maps.org.uk::390facd2-e9af-47d5-a936-b14b91083418" providerId="AD" clId="Web-{16A81E99-EB80-219B-288C-159CCE7E6C0A}" dt="2023-03-09T13:09:23.703" v="13"/>
        <pc:sldMasterMkLst>
          <pc:docMk/>
          <pc:sldMasterMk cId="4011459718" sldId="2147483742"/>
        </pc:sldMasterMkLst>
        <pc:sldLayoutChg chg="add">
          <pc:chgData name="Jenny Wright" userId="S::jenny.wright@maps.org.uk::390facd2-e9af-47d5-a936-b14b91083418" providerId="AD" clId="Web-{16A81E99-EB80-219B-288C-159CCE7E6C0A}" dt="2023-03-09T13:08:59.796" v="1"/>
          <pc:sldLayoutMkLst>
            <pc:docMk/>
            <pc:sldMasterMk cId="4011459718" sldId="2147483742"/>
            <pc:sldLayoutMk cId="2961091468" sldId="2147483744"/>
          </pc:sldLayoutMkLst>
        </pc:sldLayoutChg>
        <pc:sldLayoutChg chg="add">
          <pc:chgData name="Jenny Wright" userId="S::jenny.wright@maps.org.uk::390facd2-e9af-47d5-a936-b14b91083418" providerId="AD" clId="Web-{16A81E99-EB80-219B-288C-159CCE7E6C0A}" dt="2023-03-09T13:09:23.703" v="13"/>
          <pc:sldLayoutMkLst>
            <pc:docMk/>
            <pc:sldMasterMk cId="4011459718" sldId="2147483742"/>
            <pc:sldLayoutMk cId="828798938" sldId="2147483759"/>
          </pc:sldLayoutMkLst>
        </pc:sldLayoutChg>
      </pc:sldMasterChg>
    </pc:docChg>
  </pc:docChgLst>
  <pc:docChgLst>
    <pc:chgData name="Jenny Wright" userId="S::jenny.wright@maps.org.uk::390facd2-e9af-47d5-a936-b14b91083418" providerId="AD" clId="Web-{4FE241C9-D983-4F13-B18C-D1393ABA6855}"/>
    <pc:docChg chg="modSld">
      <pc:chgData name="Jenny Wright" userId="S::jenny.wright@maps.org.uk::390facd2-e9af-47d5-a936-b14b91083418" providerId="AD" clId="Web-{4FE241C9-D983-4F13-B18C-D1393ABA6855}" dt="2023-04-27T10:16:33.307" v="57" actId="20577"/>
      <pc:docMkLst>
        <pc:docMk/>
      </pc:docMkLst>
      <pc:sldChg chg="modSp">
        <pc:chgData name="Jenny Wright" userId="S::jenny.wright@maps.org.uk::390facd2-e9af-47d5-a936-b14b91083418" providerId="AD" clId="Web-{4FE241C9-D983-4F13-B18C-D1393ABA6855}" dt="2023-04-27T10:16:33.307" v="57" actId="20577"/>
        <pc:sldMkLst>
          <pc:docMk/>
          <pc:sldMk cId="3343218078" sldId="272"/>
        </pc:sldMkLst>
        <pc:spChg chg="mod">
          <ac:chgData name="Jenny Wright" userId="S::jenny.wright@maps.org.uk::390facd2-e9af-47d5-a936-b14b91083418" providerId="AD" clId="Web-{4FE241C9-D983-4F13-B18C-D1393ABA6855}" dt="2023-04-27T10:16:33.307" v="57" actId="20577"/>
          <ac:spMkLst>
            <pc:docMk/>
            <pc:sldMk cId="3343218078" sldId="272"/>
            <ac:spMk id="13" creationId="{CC576E25-60B2-490E-83BE-3648207D810C}"/>
          </ac:spMkLst>
        </pc:spChg>
        <pc:picChg chg="mod">
          <ac:chgData name="Jenny Wright" userId="S::jenny.wright@maps.org.uk::390facd2-e9af-47d5-a936-b14b91083418" providerId="AD" clId="Web-{4FE241C9-D983-4F13-B18C-D1393ABA6855}" dt="2023-04-27T10:13:59.094" v="0" actId="1076"/>
          <ac:picMkLst>
            <pc:docMk/>
            <pc:sldMk cId="3343218078" sldId="272"/>
            <ac:picMk id="12" creationId="{953B2E81-18A3-480A-B5AA-3DB8A84DE59A}"/>
          </ac:picMkLst>
        </pc:picChg>
      </pc:sldChg>
    </pc:docChg>
  </pc:docChgLst>
  <pc:docChgLst>
    <pc:chgData name="Jenny Wright" userId="S::jenny.wright@maps.org.uk::390facd2-e9af-47d5-a936-b14b91083418" providerId="AD" clId="Web-{2B04F49B-9C8C-2533-F362-C332251C7E27}"/>
    <pc:docChg chg="modSld">
      <pc:chgData name="Jenny Wright" userId="S::jenny.wright@maps.org.uk::390facd2-e9af-47d5-a936-b14b91083418" providerId="AD" clId="Web-{2B04F49B-9C8C-2533-F362-C332251C7E27}" dt="2023-03-21T12:31:07.701" v="54"/>
      <pc:docMkLst>
        <pc:docMk/>
      </pc:docMkLst>
      <pc:sldChg chg="modSp">
        <pc:chgData name="Jenny Wright" userId="S::jenny.wright@maps.org.uk::390facd2-e9af-47d5-a936-b14b91083418" providerId="AD" clId="Web-{2B04F49B-9C8C-2533-F362-C332251C7E27}" dt="2023-03-21T11:24:35.017" v="27" actId="20577"/>
        <pc:sldMkLst>
          <pc:docMk/>
          <pc:sldMk cId="1921827679" sldId="257"/>
        </pc:sldMkLst>
        <pc:spChg chg="mod">
          <ac:chgData name="Jenny Wright" userId="S::jenny.wright@maps.org.uk::390facd2-e9af-47d5-a936-b14b91083418" providerId="AD" clId="Web-{2B04F49B-9C8C-2533-F362-C332251C7E27}" dt="2023-03-21T11:24:21.235" v="11" actId="20577"/>
          <ac:spMkLst>
            <pc:docMk/>
            <pc:sldMk cId="1921827679" sldId="257"/>
            <ac:spMk id="2" creationId="{EF55487D-3385-44CA-932F-71D07261C512}"/>
          </ac:spMkLst>
        </pc:spChg>
        <pc:spChg chg="mod">
          <ac:chgData name="Jenny Wright" userId="S::jenny.wright@maps.org.uk::390facd2-e9af-47d5-a936-b14b91083418" providerId="AD" clId="Web-{2B04F49B-9C8C-2533-F362-C332251C7E27}" dt="2023-03-21T11:24:35.017" v="27" actId="20577"/>
          <ac:spMkLst>
            <pc:docMk/>
            <pc:sldMk cId="1921827679" sldId="257"/>
            <ac:spMk id="3" creationId="{343291CD-5541-4958-AF38-B394B46B12AC}"/>
          </ac:spMkLst>
        </pc:spChg>
      </pc:sldChg>
      <pc:sldChg chg="mod modShow">
        <pc:chgData name="Jenny Wright" userId="S::jenny.wright@maps.org.uk::390facd2-e9af-47d5-a936-b14b91083418" providerId="AD" clId="Web-{2B04F49B-9C8C-2533-F362-C332251C7E27}" dt="2023-03-21T12:31:07.701" v="54"/>
        <pc:sldMkLst>
          <pc:docMk/>
          <pc:sldMk cId="1242977452" sldId="259"/>
        </pc:sldMkLst>
      </pc:sldChg>
      <pc:sldChg chg="modSp">
        <pc:chgData name="Jenny Wright" userId="S::jenny.wright@maps.org.uk::390facd2-e9af-47d5-a936-b14b91083418" providerId="AD" clId="Web-{2B04F49B-9C8C-2533-F362-C332251C7E27}" dt="2023-03-21T12:30:04.621" v="49" actId="20577"/>
        <pc:sldMkLst>
          <pc:docMk/>
          <pc:sldMk cId="3994160432" sldId="274"/>
        </pc:sldMkLst>
        <pc:spChg chg="mod">
          <ac:chgData name="Jenny Wright" userId="S::jenny.wright@maps.org.uk::390facd2-e9af-47d5-a936-b14b91083418" providerId="AD" clId="Web-{2B04F49B-9C8C-2533-F362-C332251C7E27}" dt="2023-03-21T12:30:04.621" v="49" actId="20577"/>
          <ac:spMkLst>
            <pc:docMk/>
            <pc:sldMk cId="3994160432" sldId="274"/>
            <ac:spMk id="10" creationId="{BCC5FB18-EC24-45A5-A386-EAF5CDBE13E1}"/>
          </ac:spMkLst>
        </pc:spChg>
      </pc:sldChg>
      <pc:sldChg chg="modSp">
        <pc:chgData name="Jenny Wright" userId="S::jenny.wright@maps.org.uk::390facd2-e9af-47d5-a936-b14b91083418" providerId="AD" clId="Web-{2B04F49B-9C8C-2533-F362-C332251C7E27}" dt="2023-03-21T12:30:20.887" v="53" actId="20577"/>
        <pc:sldMkLst>
          <pc:docMk/>
          <pc:sldMk cId="769790605" sldId="275"/>
        </pc:sldMkLst>
        <pc:spChg chg="mod">
          <ac:chgData name="Jenny Wright" userId="S::jenny.wright@maps.org.uk::390facd2-e9af-47d5-a936-b14b91083418" providerId="AD" clId="Web-{2B04F49B-9C8C-2533-F362-C332251C7E27}" dt="2023-03-21T12:30:20.887" v="53" actId="20577"/>
          <ac:spMkLst>
            <pc:docMk/>
            <pc:sldMk cId="769790605" sldId="275"/>
            <ac:spMk id="2" creationId="{2343982B-7E79-855F-5FEE-4C9415393D3D}"/>
          </ac:spMkLst>
        </pc:spChg>
      </pc:sldChg>
    </pc:docChg>
  </pc:docChgLst>
  <pc:docChgLst>
    <pc:chgData name="Jenny Wright" userId="390facd2-e9af-47d5-a936-b14b91083418" providerId="ADAL" clId="{85CBEC1B-53F0-4332-9D0A-CFA2B3161551}"/>
    <pc:docChg chg="custSel addSld delSld modSld sldOrd">
      <pc:chgData name="Jenny Wright" userId="390facd2-e9af-47d5-a936-b14b91083418" providerId="ADAL" clId="{85CBEC1B-53F0-4332-9D0A-CFA2B3161551}" dt="2023-10-03T09:52:36.519" v="502" actId="478"/>
      <pc:docMkLst>
        <pc:docMk/>
      </pc:docMkLst>
      <pc:sldChg chg="addSp delSp modSp mod">
        <pc:chgData name="Jenny Wright" userId="390facd2-e9af-47d5-a936-b14b91083418" providerId="ADAL" clId="{85CBEC1B-53F0-4332-9D0A-CFA2B3161551}" dt="2023-10-03T09:52:36.519" v="502" actId="478"/>
        <pc:sldMkLst>
          <pc:docMk/>
          <pc:sldMk cId="1921827679" sldId="257"/>
        </pc:sldMkLst>
        <pc:spChg chg="add del mod">
          <ac:chgData name="Jenny Wright" userId="390facd2-e9af-47d5-a936-b14b91083418" providerId="ADAL" clId="{85CBEC1B-53F0-4332-9D0A-CFA2B3161551}" dt="2023-10-02T14:52:11.607" v="498" actId="14100"/>
          <ac:spMkLst>
            <pc:docMk/>
            <pc:sldMk cId="1921827679" sldId="257"/>
            <ac:spMk id="2" creationId="{EF55487D-3385-44CA-932F-71D07261C512}"/>
          </ac:spMkLst>
        </pc:spChg>
        <pc:spChg chg="mod">
          <ac:chgData name="Jenny Wright" userId="390facd2-e9af-47d5-a936-b14b91083418" providerId="ADAL" clId="{85CBEC1B-53F0-4332-9D0A-CFA2B3161551}" dt="2023-10-02T10:44:06.817" v="313" actId="20577"/>
          <ac:spMkLst>
            <pc:docMk/>
            <pc:sldMk cId="1921827679" sldId="257"/>
            <ac:spMk id="3" creationId="{343291CD-5541-4958-AF38-B394B46B12AC}"/>
          </ac:spMkLst>
        </pc:spChg>
        <pc:spChg chg="add del mod">
          <ac:chgData name="Jenny Wright" userId="390facd2-e9af-47d5-a936-b14b91083418" providerId="ADAL" clId="{85CBEC1B-53F0-4332-9D0A-CFA2B3161551}" dt="2023-10-02T14:52:10.229" v="496" actId="478"/>
          <ac:spMkLst>
            <pc:docMk/>
            <pc:sldMk cId="1921827679" sldId="257"/>
            <ac:spMk id="5" creationId="{420345F6-FCE0-84EB-24E8-F4EE64F2FC41}"/>
          </ac:spMkLst>
        </pc:spChg>
        <pc:picChg chg="add del mod">
          <ac:chgData name="Jenny Wright" userId="390facd2-e9af-47d5-a936-b14b91083418" providerId="ADAL" clId="{85CBEC1B-53F0-4332-9D0A-CFA2B3161551}" dt="2023-06-12T09:47:27.259" v="213" actId="478"/>
          <ac:picMkLst>
            <pc:docMk/>
            <pc:sldMk cId="1921827679" sldId="257"/>
            <ac:picMk id="4" creationId="{241ACE9B-3446-C601-C082-5D307CD2D94E}"/>
          </ac:picMkLst>
        </pc:picChg>
        <pc:picChg chg="add del mod">
          <ac:chgData name="Jenny Wright" userId="390facd2-e9af-47d5-a936-b14b91083418" providerId="ADAL" clId="{85CBEC1B-53F0-4332-9D0A-CFA2B3161551}" dt="2023-10-02T14:52:12.667" v="499"/>
          <ac:picMkLst>
            <pc:docMk/>
            <pc:sldMk cId="1921827679" sldId="257"/>
            <ac:picMk id="4" creationId="{48A15CEE-E901-F575-42F4-B0782F59E409}"/>
          </ac:picMkLst>
        </pc:picChg>
        <pc:picChg chg="add del mod">
          <ac:chgData name="Jenny Wright" userId="390facd2-e9af-47d5-a936-b14b91083418" providerId="ADAL" clId="{85CBEC1B-53F0-4332-9D0A-CFA2B3161551}" dt="2023-08-11T14:42:29.140" v="257" actId="478"/>
          <ac:picMkLst>
            <pc:docMk/>
            <pc:sldMk cId="1921827679" sldId="257"/>
            <ac:picMk id="6" creationId="{A8E64DD5-FF3E-5326-4C83-DE87B8F53719}"/>
          </ac:picMkLst>
        </pc:picChg>
        <pc:picChg chg="add del mod">
          <ac:chgData name="Jenny Wright" userId="390facd2-e9af-47d5-a936-b14b91083418" providerId="ADAL" clId="{85CBEC1B-53F0-4332-9D0A-CFA2B3161551}" dt="2023-06-12T09:41:56.319" v="176" actId="478"/>
          <ac:picMkLst>
            <pc:docMk/>
            <pc:sldMk cId="1921827679" sldId="257"/>
            <ac:picMk id="1026" creationId="{677A875F-5695-A6BA-E193-1A30F768037C}"/>
          </ac:picMkLst>
        </pc:picChg>
        <pc:picChg chg="add del mod">
          <ac:chgData name="Jenny Wright" userId="390facd2-e9af-47d5-a936-b14b91083418" providerId="ADAL" clId="{85CBEC1B-53F0-4332-9D0A-CFA2B3161551}" dt="2023-10-02T10:44:14.106" v="314" actId="478"/>
          <ac:picMkLst>
            <pc:docMk/>
            <pc:sldMk cId="1921827679" sldId="257"/>
            <ac:picMk id="1026" creationId="{A61BA228-695B-FFA3-7D4E-A7A8AC568AD1}"/>
          </ac:picMkLst>
        </pc:picChg>
        <pc:picChg chg="add del mod">
          <ac:chgData name="Jenny Wright" userId="390facd2-e9af-47d5-a936-b14b91083418" providerId="ADAL" clId="{85CBEC1B-53F0-4332-9D0A-CFA2B3161551}" dt="2023-10-03T09:52:36.519" v="502" actId="478"/>
          <ac:picMkLst>
            <pc:docMk/>
            <pc:sldMk cId="1921827679" sldId="257"/>
            <ac:picMk id="1028" creationId="{6052C583-1C92-726E-892F-B96C6640032F}"/>
          </ac:picMkLst>
        </pc:picChg>
      </pc:sldChg>
      <pc:sldChg chg="modSp mod">
        <pc:chgData name="Jenny Wright" userId="390facd2-e9af-47d5-a936-b14b91083418" providerId="ADAL" clId="{85CBEC1B-53F0-4332-9D0A-CFA2B3161551}" dt="2023-10-02T10:44:38.084" v="325" actId="20577"/>
        <pc:sldMkLst>
          <pc:docMk/>
          <pc:sldMk cId="2916794007" sldId="258"/>
        </pc:sldMkLst>
        <pc:spChg chg="mod">
          <ac:chgData name="Jenny Wright" userId="390facd2-e9af-47d5-a936-b14b91083418" providerId="ADAL" clId="{85CBEC1B-53F0-4332-9D0A-CFA2B3161551}" dt="2023-10-02T10:44:38.084" v="325" actId="20577"/>
          <ac:spMkLst>
            <pc:docMk/>
            <pc:sldMk cId="2916794007" sldId="258"/>
            <ac:spMk id="3" creationId="{70EF0456-BEDC-42B2-FE15-B8D7BD0612C3}"/>
          </ac:spMkLst>
        </pc:spChg>
      </pc:sldChg>
      <pc:sldChg chg="del mod modShow">
        <pc:chgData name="Jenny Wright" userId="390facd2-e9af-47d5-a936-b14b91083418" providerId="ADAL" clId="{85CBEC1B-53F0-4332-9D0A-CFA2B3161551}" dt="2023-10-02T10:44:50.885" v="327" actId="2696"/>
        <pc:sldMkLst>
          <pc:docMk/>
          <pc:sldMk cId="1242977452" sldId="259"/>
        </pc:sldMkLst>
      </pc:sldChg>
      <pc:sldChg chg="mod modShow">
        <pc:chgData name="Jenny Wright" userId="390facd2-e9af-47d5-a936-b14b91083418" providerId="ADAL" clId="{85CBEC1B-53F0-4332-9D0A-CFA2B3161551}" dt="2023-10-02T10:45:01.989" v="328" actId="729"/>
        <pc:sldMkLst>
          <pc:docMk/>
          <pc:sldMk cId="4270614444" sldId="260"/>
        </pc:sldMkLst>
      </pc:sldChg>
      <pc:sldChg chg="del mod modShow">
        <pc:chgData name="Jenny Wright" userId="390facd2-e9af-47d5-a936-b14b91083418" providerId="ADAL" clId="{85CBEC1B-53F0-4332-9D0A-CFA2B3161551}" dt="2023-10-02T10:45:46.755" v="329" actId="2696"/>
        <pc:sldMkLst>
          <pc:docMk/>
          <pc:sldMk cId="451035767" sldId="269"/>
        </pc:sldMkLst>
      </pc:sldChg>
      <pc:sldChg chg="modSp mod">
        <pc:chgData name="Jenny Wright" userId="390facd2-e9af-47d5-a936-b14b91083418" providerId="ADAL" clId="{85CBEC1B-53F0-4332-9D0A-CFA2B3161551}" dt="2023-08-14T16:56:38.877" v="296" actId="5793"/>
        <pc:sldMkLst>
          <pc:docMk/>
          <pc:sldMk cId="2314356091" sldId="270"/>
        </pc:sldMkLst>
        <pc:spChg chg="mod">
          <ac:chgData name="Jenny Wright" userId="390facd2-e9af-47d5-a936-b14b91083418" providerId="ADAL" clId="{85CBEC1B-53F0-4332-9D0A-CFA2B3161551}" dt="2023-08-14T16:56:38.877" v="296" actId="5793"/>
          <ac:spMkLst>
            <pc:docMk/>
            <pc:sldMk cId="2314356091" sldId="270"/>
            <ac:spMk id="13" creationId="{CC576E25-60B2-490E-83BE-3648207D810C}"/>
          </ac:spMkLst>
        </pc:spChg>
      </pc:sldChg>
      <pc:sldChg chg="modSp mod">
        <pc:chgData name="Jenny Wright" userId="390facd2-e9af-47d5-a936-b14b91083418" providerId="ADAL" clId="{85CBEC1B-53F0-4332-9D0A-CFA2B3161551}" dt="2023-03-17T16:31:28.957" v="42" actId="20577"/>
        <pc:sldMkLst>
          <pc:docMk/>
          <pc:sldMk cId="3963538378" sldId="273"/>
        </pc:sldMkLst>
        <pc:spChg chg="mod">
          <ac:chgData name="Jenny Wright" userId="390facd2-e9af-47d5-a936-b14b91083418" providerId="ADAL" clId="{85CBEC1B-53F0-4332-9D0A-CFA2B3161551}" dt="2023-03-17T16:31:28.957" v="42" actId="20577"/>
          <ac:spMkLst>
            <pc:docMk/>
            <pc:sldMk cId="3963538378" sldId="273"/>
            <ac:spMk id="13" creationId="{CC576E25-60B2-490E-83BE-3648207D810C}"/>
          </ac:spMkLst>
        </pc:spChg>
      </pc:sldChg>
      <pc:sldChg chg="modSp mod">
        <pc:chgData name="Jenny Wright" userId="390facd2-e9af-47d5-a936-b14b91083418" providerId="ADAL" clId="{85CBEC1B-53F0-4332-9D0A-CFA2B3161551}" dt="2023-03-21T13:58:00.003" v="107" actId="27636"/>
        <pc:sldMkLst>
          <pc:docMk/>
          <pc:sldMk cId="769790605" sldId="275"/>
        </pc:sldMkLst>
        <pc:spChg chg="mod">
          <ac:chgData name="Jenny Wright" userId="390facd2-e9af-47d5-a936-b14b91083418" providerId="ADAL" clId="{85CBEC1B-53F0-4332-9D0A-CFA2B3161551}" dt="2023-03-21T13:57:08.053" v="64" actId="20577"/>
          <ac:spMkLst>
            <pc:docMk/>
            <pc:sldMk cId="769790605" sldId="275"/>
            <ac:spMk id="2" creationId="{2343982B-7E79-855F-5FEE-4C9415393D3D}"/>
          </ac:spMkLst>
        </pc:spChg>
        <pc:spChg chg="mod">
          <ac:chgData name="Jenny Wright" userId="390facd2-e9af-47d5-a936-b14b91083418" providerId="ADAL" clId="{85CBEC1B-53F0-4332-9D0A-CFA2B3161551}" dt="2023-03-21T13:58:00.003" v="107" actId="27636"/>
          <ac:spMkLst>
            <pc:docMk/>
            <pc:sldMk cId="769790605" sldId="275"/>
            <ac:spMk id="4" creationId="{36CBA484-59E1-4063-AB37-68DE3990D1BE}"/>
          </ac:spMkLst>
        </pc:spChg>
      </pc:sldChg>
      <pc:sldChg chg="del">
        <pc:chgData name="Jenny Wright" userId="390facd2-e9af-47d5-a936-b14b91083418" providerId="ADAL" clId="{85CBEC1B-53F0-4332-9D0A-CFA2B3161551}" dt="2023-04-25T13:47:24.775" v="131" actId="2696"/>
        <pc:sldMkLst>
          <pc:docMk/>
          <pc:sldMk cId="3937743301" sldId="277"/>
        </pc:sldMkLst>
      </pc:sldChg>
      <pc:sldChg chg="addSp delSp modSp add mod modShow">
        <pc:chgData name="Jenny Wright" userId="390facd2-e9af-47d5-a936-b14b91083418" providerId="ADAL" clId="{85CBEC1B-53F0-4332-9D0A-CFA2B3161551}" dt="2023-08-11T14:50:12.913" v="286" actId="729"/>
        <pc:sldMkLst>
          <pc:docMk/>
          <pc:sldMk cId="1593406161" sldId="278"/>
        </pc:sldMkLst>
        <pc:spChg chg="add del mod">
          <ac:chgData name="Jenny Wright" userId="390facd2-e9af-47d5-a936-b14b91083418" providerId="ADAL" clId="{85CBEC1B-53F0-4332-9D0A-CFA2B3161551}" dt="2023-04-25T13:44:27.322" v="110" actId="478"/>
          <ac:spMkLst>
            <pc:docMk/>
            <pc:sldMk cId="1593406161" sldId="278"/>
            <ac:spMk id="4" creationId="{2A938828-F773-A27A-A350-F2C4293915BA}"/>
          </ac:spMkLst>
        </pc:spChg>
        <pc:spChg chg="add mod">
          <ac:chgData name="Jenny Wright" userId="390facd2-e9af-47d5-a936-b14b91083418" providerId="ADAL" clId="{85CBEC1B-53F0-4332-9D0A-CFA2B3161551}" dt="2023-04-25T13:46:15.901" v="125" actId="255"/>
          <ac:spMkLst>
            <pc:docMk/>
            <pc:sldMk cId="1593406161" sldId="278"/>
            <ac:spMk id="9" creationId="{6C280B26-1B87-7673-C472-4C3AA94E885D}"/>
          </ac:spMkLst>
        </pc:spChg>
        <pc:spChg chg="del">
          <ac:chgData name="Jenny Wright" userId="390facd2-e9af-47d5-a936-b14b91083418" providerId="ADAL" clId="{85CBEC1B-53F0-4332-9D0A-CFA2B3161551}" dt="2023-04-25T13:44:22.594" v="109" actId="478"/>
          <ac:spMkLst>
            <pc:docMk/>
            <pc:sldMk cId="1593406161" sldId="278"/>
            <ac:spMk id="10" creationId="{BCC5FB18-EC24-45A5-A386-EAF5CDBE13E1}"/>
          </ac:spMkLst>
        </pc:spChg>
        <pc:spChg chg="add mod">
          <ac:chgData name="Jenny Wright" userId="390facd2-e9af-47d5-a936-b14b91083418" providerId="ADAL" clId="{85CBEC1B-53F0-4332-9D0A-CFA2B3161551}" dt="2023-04-25T13:47:08.426" v="130" actId="207"/>
          <ac:spMkLst>
            <pc:docMk/>
            <pc:sldMk cId="1593406161" sldId="278"/>
            <ac:spMk id="12" creationId="{47A253B3-6FAE-62E3-C17B-F5E15CCC2559}"/>
          </ac:spMkLst>
        </pc:spChg>
        <pc:spChg chg="del">
          <ac:chgData name="Jenny Wright" userId="390facd2-e9af-47d5-a936-b14b91083418" providerId="ADAL" clId="{85CBEC1B-53F0-4332-9D0A-CFA2B3161551}" dt="2023-04-25T13:44:39.296" v="113" actId="478"/>
          <ac:spMkLst>
            <pc:docMk/>
            <pc:sldMk cId="1593406161" sldId="278"/>
            <ac:spMk id="13" creationId="{CC576E25-60B2-490E-83BE-3648207D810C}"/>
          </ac:spMkLst>
        </pc:spChg>
        <pc:picChg chg="del">
          <ac:chgData name="Jenny Wright" userId="390facd2-e9af-47d5-a936-b14b91083418" providerId="ADAL" clId="{85CBEC1B-53F0-4332-9D0A-CFA2B3161551}" dt="2023-04-25T13:44:35.802" v="112" actId="478"/>
          <ac:picMkLst>
            <pc:docMk/>
            <pc:sldMk cId="1593406161" sldId="278"/>
            <ac:picMk id="3" creationId="{ED27EB25-3DAC-4624-BA2B-4D5E6646E3BB}"/>
          </ac:picMkLst>
        </pc:picChg>
        <pc:picChg chg="del">
          <ac:chgData name="Jenny Wright" userId="390facd2-e9af-47d5-a936-b14b91083418" providerId="ADAL" clId="{85CBEC1B-53F0-4332-9D0A-CFA2B3161551}" dt="2023-04-25T13:44:42.620" v="114" actId="478"/>
          <ac:picMkLst>
            <pc:docMk/>
            <pc:sldMk cId="1593406161" sldId="278"/>
            <ac:picMk id="6" creationId="{23914DF1-F3D2-4033-886E-62CCDEB72843}"/>
          </ac:picMkLst>
        </pc:picChg>
        <pc:picChg chg="del">
          <ac:chgData name="Jenny Wright" userId="390facd2-e9af-47d5-a936-b14b91083418" providerId="ADAL" clId="{85CBEC1B-53F0-4332-9D0A-CFA2B3161551}" dt="2023-04-25T13:44:31.958" v="111" actId="478"/>
          <ac:picMkLst>
            <pc:docMk/>
            <pc:sldMk cId="1593406161" sldId="278"/>
            <ac:picMk id="32" creationId="{E77D5CA8-6FCA-4A15-9842-548D45187F93}"/>
          </ac:picMkLst>
        </pc:picChg>
      </pc:sldChg>
      <pc:sldChg chg="addSp delSp modSp add del mod">
        <pc:chgData name="Jenny Wright" userId="390facd2-e9af-47d5-a936-b14b91083418" providerId="ADAL" clId="{85CBEC1B-53F0-4332-9D0A-CFA2B3161551}" dt="2023-10-02T10:57:03.662" v="491" actId="2696"/>
        <pc:sldMkLst>
          <pc:docMk/>
          <pc:sldMk cId="1912763925" sldId="279"/>
        </pc:sldMkLst>
        <pc:spChg chg="del">
          <ac:chgData name="Jenny Wright" userId="390facd2-e9af-47d5-a936-b14b91083418" providerId="ADAL" clId="{85CBEC1B-53F0-4332-9D0A-CFA2B3161551}" dt="2023-04-25T13:48:19.151" v="134" actId="478"/>
          <ac:spMkLst>
            <pc:docMk/>
            <pc:sldMk cId="1912763925" sldId="279"/>
            <ac:spMk id="9" creationId="{6C280B26-1B87-7673-C472-4C3AA94E885D}"/>
          </ac:spMkLst>
        </pc:spChg>
        <pc:spChg chg="del mod">
          <ac:chgData name="Jenny Wright" userId="390facd2-e9af-47d5-a936-b14b91083418" providerId="ADAL" clId="{85CBEC1B-53F0-4332-9D0A-CFA2B3161551}" dt="2023-04-25T13:48:19.151" v="136"/>
          <ac:spMkLst>
            <pc:docMk/>
            <pc:sldMk cId="1912763925" sldId="279"/>
            <ac:spMk id="12" creationId="{47A253B3-6FAE-62E3-C17B-F5E15CCC2559}"/>
          </ac:spMkLst>
        </pc:spChg>
        <pc:picChg chg="add mod">
          <ac:chgData name="Jenny Wright" userId="390facd2-e9af-47d5-a936-b14b91083418" providerId="ADAL" clId="{85CBEC1B-53F0-4332-9D0A-CFA2B3161551}" dt="2023-09-13T14:53:58.246" v="298" actId="14100"/>
          <ac:picMkLst>
            <pc:docMk/>
            <pc:sldMk cId="1912763925" sldId="279"/>
            <ac:picMk id="3" creationId="{CC6A2C43-A021-EFD4-7103-F62D8EEA8EA8}"/>
          </ac:picMkLst>
        </pc:picChg>
        <pc:picChg chg="add mod">
          <ac:chgData name="Jenny Wright" userId="390facd2-e9af-47d5-a936-b14b91083418" providerId="ADAL" clId="{85CBEC1B-53F0-4332-9D0A-CFA2B3161551}" dt="2023-04-25T13:51:27.914" v="140" actId="1076"/>
          <ac:picMkLst>
            <pc:docMk/>
            <pc:sldMk cId="1912763925" sldId="279"/>
            <ac:picMk id="6" creationId="{73E13DFD-9B87-DB79-7BE3-AE6D8CE31818}"/>
          </ac:picMkLst>
        </pc:picChg>
      </pc:sldChg>
      <pc:sldChg chg="addSp delSp modSp add del mod">
        <pc:chgData name="Jenny Wright" userId="390facd2-e9af-47d5-a936-b14b91083418" providerId="ADAL" clId="{85CBEC1B-53F0-4332-9D0A-CFA2B3161551}" dt="2023-08-11T14:45:38.290" v="267" actId="2696"/>
        <pc:sldMkLst>
          <pc:docMk/>
          <pc:sldMk cId="868023488" sldId="280"/>
        </pc:sldMkLst>
        <pc:spChg chg="add del mod">
          <ac:chgData name="Jenny Wright" userId="390facd2-e9af-47d5-a936-b14b91083418" providerId="ADAL" clId="{85CBEC1B-53F0-4332-9D0A-CFA2B3161551}" dt="2023-08-11T14:45:26.114" v="266" actId="478"/>
          <ac:spMkLst>
            <pc:docMk/>
            <pc:sldMk cId="868023488" sldId="280"/>
            <ac:spMk id="4" creationId="{91618BED-8FBE-8052-1F90-073BEFCB40A3}"/>
          </ac:spMkLst>
        </pc:spChg>
        <pc:spChg chg="del">
          <ac:chgData name="Jenny Wright" userId="390facd2-e9af-47d5-a936-b14b91083418" providerId="ADAL" clId="{85CBEC1B-53F0-4332-9D0A-CFA2B3161551}" dt="2023-08-11T14:45:15.626" v="265" actId="478"/>
          <ac:spMkLst>
            <pc:docMk/>
            <pc:sldMk cId="868023488" sldId="280"/>
            <ac:spMk id="9" creationId="{931FC54F-01D2-4972-8712-C6682D3ACB93}"/>
          </ac:spMkLst>
        </pc:spChg>
        <pc:spChg chg="del">
          <ac:chgData name="Jenny Wright" userId="390facd2-e9af-47d5-a936-b14b91083418" providerId="ADAL" clId="{85CBEC1B-53F0-4332-9D0A-CFA2B3161551}" dt="2023-08-11T14:45:03.418" v="263" actId="478"/>
          <ac:spMkLst>
            <pc:docMk/>
            <pc:sldMk cId="868023488" sldId="280"/>
            <ac:spMk id="10" creationId="{7672331D-4BF8-41C0-B3A7-6FD0D7C05647}"/>
          </ac:spMkLst>
        </pc:spChg>
        <pc:picChg chg="del">
          <ac:chgData name="Jenny Wright" userId="390facd2-e9af-47d5-a936-b14b91083418" providerId="ADAL" clId="{85CBEC1B-53F0-4332-9D0A-CFA2B3161551}" dt="2023-08-11T14:45:08.925" v="264" actId="478"/>
          <ac:picMkLst>
            <pc:docMk/>
            <pc:sldMk cId="868023488" sldId="280"/>
            <ac:picMk id="2" creationId="{FA5272A2-827C-C1B7-CE03-04A5807DBE84}"/>
          </ac:picMkLst>
        </pc:picChg>
        <pc:picChg chg="del">
          <ac:chgData name="Jenny Wright" userId="390facd2-e9af-47d5-a936-b14b91083418" providerId="ADAL" clId="{85CBEC1B-53F0-4332-9D0A-CFA2B3161551}" dt="2023-08-11T14:44:59.405" v="262" actId="478"/>
          <ac:picMkLst>
            <pc:docMk/>
            <pc:sldMk cId="868023488" sldId="280"/>
            <ac:picMk id="7" creationId="{A97D0EE8-E5EE-4E06-9A81-B7E566CB37E1}"/>
          </ac:picMkLst>
        </pc:picChg>
      </pc:sldChg>
      <pc:sldChg chg="addSp delSp modSp add mod ord">
        <pc:chgData name="Jenny Wright" userId="390facd2-e9af-47d5-a936-b14b91083418" providerId="ADAL" clId="{85CBEC1B-53F0-4332-9D0A-CFA2B3161551}" dt="2023-08-11T14:49:46.040" v="285" actId="1076"/>
        <pc:sldMkLst>
          <pc:docMk/>
          <pc:sldMk cId="2505214730" sldId="280"/>
        </pc:sldMkLst>
        <pc:spChg chg="add del mod">
          <ac:chgData name="Jenny Wright" userId="390facd2-e9af-47d5-a936-b14b91083418" providerId="ADAL" clId="{85CBEC1B-53F0-4332-9D0A-CFA2B3161551}" dt="2023-08-11T14:46:18.546" v="273" actId="478"/>
          <ac:spMkLst>
            <pc:docMk/>
            <pc:sldMk cId="2505214730" sldId="280"/>
            <ac:spMk id="4" creationId="{A8711112-2D48-CEFB-16DF-9CFF6E477E27}"/>
          </ac:spMkLst>
        </pc:spChg>
        <pc:spChg chg="del">
          <ac:chgData name="Jenny Wright" userId="390facd2-e9af-47d5-a936-b14b91083418" providerId="ADAL" clId="{85CBEC1B-53F0-4332-9D0A-CFA2B3161551}" dt="2023-08-11T14:46:09.472" v="272" actId="478"/>
          <ac:spMkLst>
            <pc:docMk/>
            <pc:sldMk cId="2505214730" sldId="280"/>
            <ac:spMk id="10" creationId="{BCC5FB18-EC24-45A5-A386-EAF5CDBE13E1}"/>
          </ac:spMkLst>
        </pc:spChg>
        <pc:grpChg chg="del">
          <ac:chgData name="Jenny Wright" userId="390facd2-e9af-47d5-a936-b14b91083418" providerId="ADAL" clId="{85CBEC1B-53F0-4332-9D0A-CFA2B3161551}" dt="2023-08-11T14:46:24.690" v="274" actId="478"/>
          <ac:grpSpMkLst>
            <pc:docMk/>
            <pc:sldMk cId="2505214730" sldId="280"/>
            <ac:grpSpMk id="34" creationId="{DF529BFD-7EC9-4133-AD2C-ECEF29D175CF}"/>
          </ac:grpSpMkLst>
        </pc:grpChg>
        <pc:picChg chg="mod">
          <ac:chgData name="Jenny Wright" userId="390facd2-e9af-47d5-a936-b14b91083418" providerId="ADAL" clId="{85CBEC1B-53F0-4332-9D0A-CFA2B3161551}" dt="2023-08-11T14:46:34.076" v="275" actId="1076"/>
          <ac:picMkLst>
            <pc:docMk/>
            <pc:sldMk cId="2505214730" sldId="280"/>
            <ac:picMk id="3" creationId="{1674D01A-0F8B-4214-BBDC-FECD9D59CFA1}"/>
          </ac:picMkLst>
        </pc:picChg>
        <pc:picChg chg="add mod">
          <ac:chgData name="Jenny Wright" userId="390facd2-e9af-47d5-a936-b14b91083418" providerId="ADAL" clId="{85CBEC1B-53F0-4332-9D0A-CFA2B3161551}" dt="2023-08-11T14:47:33.339" v="279" actId="14100"/>
          <ac:picMkLst>
            <pc:docMk/>
            <pc:sldMk cId="2505214730" sldId="280"/>
            <ac:picMk id="7" creationId="{5E5BA0EA-341F-2F79-77A3-86528093E0E8}"/>
          </ac:picMkLst>
        </pc:picChg>
        <pc:picChg chg="add mod">
          <ac:chgData name="Jenny Wright" userId="390facd2-e9af-47d5-a936-b14b91083418" providerId="ADAL" clId="{85CBEC1B-53F0-4332-9D0A-CFA2B3161551}" dt="2023-08-11T14:48:18.404" v="281" actId="1076"/>
          <ac:picMkLst>
            <pc:docMk/>
            <pc:sldMk cId="2505214730" sldId="280"/>
            <ac:picMk id="11" creationId="{606AE85B-D2D3-4FC5-07EB-0E9497D1ACE9}"/>
          </ac:picMkLst>
        </pc:picChg>
        <pc:picChg chg="add mod">
          <ac:chgData name="Jenny Wright" userId="390facd2-e9af-47d5-a936-b14b91083418" providerId="ADAL" clId="{85CBEC1B-53F0-4332-9D0A-CFA2B3161551}" dt="2023-08-11T14:49:01.834" v="283" actId="1076"/>
          <ac:picMkLst>
            <pc:docMk/>
            <pc:sldMk cId="2505214730" sldId="280"/>
            <ac:picMk id="14" creationId="{EAF4A7E9-9344-FE95-08B9-B34E3F252CEA}"/>
          </ac:picMkLst>
        </pc:picChg>
        <pc:picChg chg="del">
          <ac:chgData name="Jenny Wright" userId="390facd2-e9af-47d5-a936-b14b91083418" providerId="ADAL" clId="{85CBEC1B-53F0-4332-9D0A-CFA2B3161551}" dt="2023-08-11T14:45:56.624" v="271" actId="478"/>
          <ac:picMkLst>
            <pc:docMk/>
            <pc:sldMk cId="2505214730" sldId="280"/>
            <ac:picMk id="15" creationId="{6380959E-55A9-40CB-AD05-964B95DBCF09}"/>
          </ac:picMkLst>
        </pc:picChg>
        <pc:picChg chg="add mod">
          <ac:chgData name="Jenny Wright" userId="390facd2-e9af-47d5-a936-b14b91083418" providerId="ADAL" clId="{85CBEC1B-53F0-4332-9D0A-CFA2B3161551}" dt="2023-08-11T14:49:46.040" v="285" actId="1076"/>
          <ac:picMkLst>
            <pc:docMk/>
            <pc:sldMk cId="2505214730" sldId="280"/>
            <ac:picMk id="17" creationId="{7A286135-4ED9-5BCA-3426-39D095126580}"/>
          </ac:picMkLst>
        </pc:picChg>
      </pc:sldChg>
      <pc:sldChg chg="addSp delSp modSp mod">
        <pc:chgData name="Jenny Wright" userId="390facd2-e9af-47d5-a936-b14b91083418" providerId="ADAL" clId="{85CBEC1B-53F0-4332-9D0A-CFA2B3161551}" dt="2023-10-02T10:53:50.647" v="490" actId="20577"/>
        <pc:sldMkLst>
          <pc:docMk/>
          <pc:sldMk cId="3466439999" sldId="1943"/>
        </pc:sldMkLst>
        <pc:spChg chg="add mod">
          <ac:chgData name="Jenny Wright" userId="390facd2-e9af-47d5-a936-b14b91083418" providerId="ADAL" clId="{85CBEC1B-53F0-4332-9D0A-CFA2B3161551}" dt="2023-10-02T10:53:50.647" v="490" actId="20577"/>
          <ac:spMkLst>
            <pc:docMk/>
            <pc:sldMk cId="3466439999" sldId="1943"/>
            <ac:spMk id="4" creationId="{9037F887-449C-AAAC-AF31-0B0A3E50B70C}"/>
          </ac:spMkLst>
        </pc:spChg>
        <pc:spChg chg="mod">
          <ac:chgData name="Jenny Wright" userId="390facd2-e9af-47d5-a936-b14b91083418" providerId="ADAL" clId="{85CBEC1B-53F0-4332-9D0A-CFA2B3161551}" dt="2023-10-02T10:51:37.075" v="419" actId="20577"/>
          <ac:spMkLst>
            <pc:docMk/>
            <pc:sldMk cId="3466439999" sldId="1943"/>
            <ac:spMk id="20" creationId="{C8FF035E-0CFB-4826-8A92-D46683896091}"/>
          </ac:spMkLst>
        </pc:spChg>
        <pc:picChg chg="add mod">
          <ac:chgData name="Jenny Wright" userId="390facd2-e9af-47d5-a936-b14b91083418" providerId="ADAL" clId="{85CBEC1B-53F0-4332-9D0A-CFA2B3161551}" dt="2023-10-02T10:51:23.716" v="416" actId="1076"/>
          <ac:picMkLst>
            <pc:docMk/>
            <pc:sldMk cId="3466439999" sldId="1943"/>
            <ac:picMk id="3" creationId="{9F7907E9-353B-A75B-9F8A-268DEA6B9E13}"/>
          </ac:picMkLst>
        </pc:picChg>
        <pc:picChg chg="del">
          <ac:chgData name="Jenny Wright" userId="390facd2-e9af-47d5-a936-b14b91083418" providerId="ADAL" clId="{85CBEC1B-53F0-4332-9D0A-CFA2B3161551}" dt="2023-10-02T10:51:09.375" v="413" actId="478"/>
          <ac:picMkLst>
            <pc:docMk/>
            <pc:sldMk cId="3466439999" sldId="1943"/>
            <ac:picMk id="9" creationId="{AF88FEA2-F0DD-42E4-A5D4-C652B37774F7}"/>
          </ac:picMkLst>
        </pc:picChg>
      </pc:sldChg>
      <pc:sldMasterChg chg="delSldLayout">
        <pc:chgData name="Jenny Wright" userId="390facd2-e9af-47d5-a936-b14b91083418" providerId="ADAL" clId="{85CBEC1B-53F0-4332-9D0A-CFA2B3161551}" dt="2023-10-02T10:45:46.755" v="329" actId="2696"/>
        <pc:sldMasterMkLst>
          <pc:docMk/>
          <pc:sldMasterMk cId="4011459718" sldId="2147483742"/>
        </pc:sldMasterMkLst>
        <pc:sldLayoutChg chg="del">
          <pc:chgData name="Jenny Wright" userId="390facd2-e9af-47d5-a936-b14b91083418" providerId="ADAL" clId="{85CBEC1B-53F0-4332-9D0A-CFA2B3161551}" dt="2023-10-02T10:45:46.755" v="329" actId="2696"/>
          <pc:sldLayoutMkLst>
            <pc:docMk/>
            <pc:sldMasterMk cId="4011459718" sldId="2147483742"/>
            <pc:sldLayoutMk cId="828798938" sldId="21474837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59784-EC26-4463-8749-967A5CBB45D9}" type="datetimeFigureOut">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67951-1513-4D76-94D2-10344A411B4D}" type="slidenum">
              <a:t>‹#›</a:t>
            </a:fld>
            <a:endParaRPr lang="en-US"/>
          </a:p>
        </p:txBody>
      </p:sp>
    </p:spTree>
    <p:extLst>
      <p:ext uri="{BB962C8B-B14F-4D97-AF65-F5344CB8AC3E}">
        <p14:creationId xmlns:p14="http://schemas.microsoft.com/office/powerpoint/2010/main" val="367618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2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a:t>Free </a:t>
            </a:r>
          </a:p>
          <a:p>
            <a:r>
              <a:rPr lang="en-GB" b="1" u="none" dirty="0"/>
              <a:t>Impartial </a:t>
            </a:r>
          </a:p>
          <a:p>
            <a:r>
              <a:rPr lang="en-GB" b="1" u="none" dirty="0"/>
              <a:t>Confidential </a:t>
            </a:r>
          </a:p>
          <a:p>
            <a:r>
              <a:rPr lang="en-GB" b="1" u="none" dirty="0"/>
              <a:t>Expert </a:t>
            </a:r>
          </a:p>
          <a:p>
            <a:r>
              <a:rPr lang="en-GB" b="1" u="none" dirty="0"/>
              <a:t>We have invested on behalf of England £83 million on the provision of free debt advice for England.  This is available to you and its free can be transformative for people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723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Lots of information re cost of living on our website</a:t>
            </a:r>
          </a:p>
          <a:p>
            <a:pPr algn="l"/>
            <a:r>
              <a:rPr lang="en-GB" dirty="0"/>
              <a:t>If you are a homeowner this is what to do is your mortgage interest rates go up</a:t>
            </a:r>
          </a:p>
          <a:p>
            <a:pPr algn="l"/>
            <a:r>
              <a:rPr lang="en-GB" dirty="0"/>
              <a:t>Implications of stopping pension payments to gain more cash in pocket</a:t>
            </a:r>
          </a:p>
          <a:p>
            <a:pPr algn="l"/>
            <a:endParaRPr lang="en-GB" dirty="0"/>
          </a:p>
          <a:p>
            <a:pPr algn="l"/>
            <a:endParaRPr lang="en-GB" dirty="0"/>
          </a:p>
        </p:txBody>
      </p:sp>
      <p:sp>
        <p:nvSpPr>
          <p:cNvPr id="4" name="Slide Number Placeholder 3"/>
          <p:cNvSpPr>
            <a:spLocks noGrp="1"/>
          </p:cNvSpPr>
          <p:nvPr>
            <p:ph type="sldNum" sz="quarter" idx="5"/>
          </p:nvPr>
        </p:nvSpPr>
        <p:spPr/>
        <p:txBody>
          <a:bodyPr/>
          <a:lstStyle/>
          <a:p>
            <a:fld id="{01FE8CC8-5280-4288-930E-F7165ED092ED}" type="slidenum">
              <a:rPr lang="en-GB" smtClean="0"/>
              <a:t>13</a:t>
            </a:fld>
            <a:endParaRPr lang="en-GB" dirty="0"/>
          </a:p>
        </p:txBody>
      </p:sp>
    </p:spTree>
    <p:extLst>
      <p:ext uri="{BB962C8B-B14F-4D97-AF65-F5344CB8AC3E}">
        <p14:creationId xmlns:p14="http://schemas.microsoft.com/office/powerpoint/2010/main" val="162468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a:t>Free </a:t>
            </a:r>
          </a:p>
          <a:p>
            <a:r>
              <a:rPr lang="en-GB" b="1" u="none" dirty="0"/>
              <a:t>Impartial </a:t>
            </a:r>
          </a:p>
          <a:p>
            <a:r>
              <a:rPr lang="en-GB" b="1" u="none" dirty="0"/>
              <a:t>Confidential </a:t>
            </a:r>
          </a:p>
          <a:p>
            <a:r>
              <a:rPr lang="en-GB" b="1" u="none" dirty="0"/>
              <a:t>Expert </a:t>
            </a:r>
          </a:p>
          <a:p>
            <a:r>
              <a:rPr lang="en-GB" b="1" u="none" dirty="0"/>
              <a:t>We have invested on behalf of England £83 million on the provision of free debt advice for England.  This is available to you and its free can be transformative for people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429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Maximise income</a:t>
            </a:r>
          </a:p>
          <a:p>
            <a:r>
              <a:rPr lang="en-GB" b="1" u="sng" dirty="0"/>
              <a:t>UC</a:t>
            </a:r>
          </a:p>
          <a:p>
            <a:r>
              <a:rPr lang="en-GB" b="1" u="sng" dirty="0"/>
              <a:t>People can qualify for in work benefits – childcare costs, carer costs</a:t>
            </a:r>
          </a:p>
          <a:p>
            <a:r>
              <a:rPr lang="en-GB" b="1" u="sng" dirty="0"/>
              <a:t>New benefits calculator from </a:t>
            </a:r>
            <a:r>
              <a:rPr lang="en-GB" b="1" u="sng" dirty="0" err="1"/>
              <a:t>inbest</a:t>
            </a:r>
            <a:r>
              <a:rPr lang="en-GB" b="1" u="sng" dirty="0"/>
              <a:t> </a:t>
            </a:r>
          </a:p>
          <a:p>
            <a:r>
              <a:rPr lang="en-GB" b="1" u="sng" dirty="0"/>
              <a:t>Ensure tax code is correct</a:t>
            </a:r>
          </a:p>
          <a:p>
            <a:r>
              <a:rPr lang="en-GB" b="1" u="sng" dirty="0"/>
              <a:t>Know your rights in terms of maternity benefits child benefits</a:t>
            </a:r>
          </a:p>
          <a:p>
            <a:endParaRPr lang="en-GB"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22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Insert image of local credit union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1p a day saving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The one thing that makes people feel more financially confident is knowing they have savings behind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Emergency savings pot is a great way to feel in control and confident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Many people ask whether its worth saving if they have credit card debt – have a look at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We have calculators that show how much interest you are making vs how much you are gaining on your credit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Other options to a credit card, credit union encourages saving alongside credit so you have funds after loan 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772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Relationship breakdown </a:t>
            </a:r>
          </a:p>
          <a:p>
            <a:r>
              <a:rPr lang="en-GB" b="1" u="sng" dirty="0"/>
              <a:t>Unexpected events Covid?</a:t>
            </a:r>
          </a:p>
          <a:p>
            <a:endParaRPr lang="en-GB" b="1" u="sng" dirty="0"/>
          </a:p>
          <a:p>
            <a:r>
              <a:rPr lang="en-GB" b="0" u="none" dirty="0"/>
              <a:t>Bad things happen, unexpected things happen, loose family members, information and support on website</a:t>
            </a:r>
          </a:p>
          <a:p>
            <a:r>
              <a:rPr lang="en-GB" b="0" u="none" dirty="0"/>
              <a:t>Beware information on scams more prevalent</a:t>
            </a:r>
          </a:p>
          <a:p>
            <a:r>
              <a:rPr lang="en-GB" b="0" u="none" dirty="0"/>
              <a:t>WE have a scam squad on our freephone contact number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527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Investments</a:t>
            </a:r>
          </a:p>
          <a:p>
            <a:r>
              <a:rPr lang="en-GB" b="1" u="sng" dirty="0"/>
              <a:t>Pensions</a:t>
            </a:r>
          </a:p>
          <a:p>
            <a:r>
              <a:rPr lang="en-GB" b="1" u="sng" dirty="0"/>
              <a:t>Other savings</a:t>
            </a:r>
          </a:p>
          <a:p>
            <a:r>
              <a:rPr lang="en-GB" b="1" u="sng" dirty="0"/>
              <a:t>State pension £185.15 per week </a:t>
            </a:r>
          </a:p>
          <a:p>
            <a:endParaRPr lang="en-GB" b="1" u="sng" dirty="0"/>
          </a:p>
          <a:p>
            <a:r>
              <a:rPr lang="en-GB" b="1" u="sng" dirty="0"/>
              <a:t>Medium to </a:t>
            </a:r>
            <a:r>
              <a:rPr lang="en-GB" b="1" u="sng" dirty="0" err="1"/>
              <a:t>longterm</a:t>
            </a:r>
            <a:r>
              <a:rPr lang="en-GB" b="1" u="sng" dirty="0"/>
              <a:t> savings and investments</a:t>
            </a:r>
          </a:p>
          <a:p>
            <a:r>
              <a:rPr lang="en-GB" b="1" u="sng" dirty="0"/>
              <a:t>Reasons to save medium to </a:t>
            </a:r>
            <a:r>
              <a:rPr lang="en-GB" b="1" u="sng" dirty="0" err="1"/>
              <a:t>longterm</a:t>
            </a:r>
            <a:r>
              <a:rPr lang="en-GB" b="1" u="sng" dirty="0"/>
              <a:t> – might want to help children with higher education fees</a:t>
            </a:r>
          </a:p>
          <a:p>
            <a:endParaRPr lang="en-GB"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384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Investments</a:t>
            </a:r>
          </a:p>
          <a:p>
            <a:r>
              <a:rPr lang="en-GB" b="1" u="sng" dirty="0"/>
              <a:t>Pensions</a:t>
            </a:r>
          </a:p>
          <a:p>
            <a:r>
              <a:rPr lang="en-GB" b="1" u="sng" dirty="0"/>
              <a:t>Other savings</a:t>
            </a:r>
          </a:p>
          <a:p>
            <a:r>
              <a:rPr lang="en-GB" b="1" u="sng" dirty="0"/>
              <a:t>State pension £185.15 per week </a:t>
            </a:r>
          </a:p>
          <a:p>
            <a:endParaRPr lang="en-GB" b="1" u="sng" dirty="0"/>
          </a:p>
          <a:p>
            <a:r>
              <a:rPr lang="en-GB" b="1" u="sng" dirty="0"/>
              <a:t>Medium to </a:t>
            </a:r>
            <a:r>
              <a:rPr lang="en-GB" b="1" u="sng" dirty="0" err="1"/>
              <a:t>longterm</a:t>
            </a:r>
            <a:r>
              <a:rPr lang="en-GB" b="1" u="sng" dirty="0"/>
              <a:t> savings and investments</a:t>
            </a:r>
          </a:p>
          <a:p>
            <a:r>
              <a:rPr lang="en-GB" b="1" u="sng" dirty="0"/>
              <a:t>Reasons to save medium to </a:t>
            </a:r>
            <a:r>
              <a:rPr lang="en-GB" b="1" u="sng" dirty="0" err="1"/>
              <a:t>longterm</a:t>
            </a:r>
            <a:r>
              <a:rPr lang="en-GB" b="1" u="sng" dirty="0"/>
              <a:t> – might want to help children with higher education fees</a:t>
            </a:r>
          </a:p>
          <a:p>
            <a:endParaRPr lang="en-GB"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097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 Midlife MOT is a tool to help people assess their current financial situation and plan for the future. It asks a series of questions about their finances, covering: debt; budgeting; emergency and non-emergency savings; insurance, and pensions.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It produces a personalised report, which will help them identify what to prioritise and link to guidance on how to improve their financial wellbeing from midlife through to retirement and later life.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This tool can be used to:</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identify actions to improve their finances, according to your priorities</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help them plan for the future and make sure they stay on track to achieve their goals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This tool works best for people: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between the ages of 45 and 65</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living and planning to retire in the UK</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They won't need any documents or extra information to use the tool. It will take about 5 minutes to complete.</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 information they provide will be kept completely anonymous, but they can download their results.</a:t>
            </a:r>
          </a:p>
          <a:p>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478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Retirement savings are important – state pension isn’t enough</a:t>
            </a:r>
          </a:p>
          <a:p>
            <a:r>
              <a:rPr lang="en-GB" b="1" u="sng" dirty="0"/>
              <a:t>You will have an in work pension scheme – you may have had more than one job</a:t>
            </a:r>
          </a:p>
          <a:p>
            <a:r>
              <a:rPr lang="en-GB" b="1" u="sng" dirty="0"/>
              <a:t>You will have different pension pots – helpful link to help you find lost pensions on money helper – just need to know NI and name of employer</a:t>
            </a:r>
          </a:p>
          <a:p>
            <a:r>
              <a:rPr lang="en-GB" b="1" u="sng" dirty="0" err="1"/>
              <a:t>Pensionwise</a:t>
            </a:r>
            <a:r>
              <a:rPr lang="en-GB" b="1" u="sng" dirty="0"/>
              <a:t> – lucky enough to reach age 50 free appt</a:t>
            </a:r>
          </a:p>
          <a:p>
            <a:endParaRPr lang="en-GB"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4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t>What we do– scams – beware </a:t>
            </a:r>
          </a:p>
          <a:p>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739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t>These are our numbers for the pension guidance.  Our pensions team do understand the NHS pension scheme and will be able to tale you through the features and benefits of the scheme.  If it looks as though you would benefit from advice we can we can point you in the right direction of an independent financial adviser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991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Investments</a:t>
            </a:r>
          </a:p>
          <a:p>
            <a:r>
              <a:rPr lang="en-GB" b="1" u="sng" dirty="0"/>
              <a:t>Pensions</a:t>
            </a:r>
          </a:p>
          <a:p>
            <a:r>
              <a:rPr lang="en-GB" b="1" u="sng" dirty="0"/>
              <a:t>Other savings</a:t>
            </a:r>
          </a:p>
          <a:p>
            <a:r>
              <a:rPr lang="en-GB" b="1" u="sng" dirty="0"/>
              <a:t>State pension £185.15 per week </a:t>
            </a:r>
          </a:p>
          <a:p>
            <a:endParaRPr lang="en-GB" b="1" u="sng" dirty="0"/>
          </a:p>
          <a:p>
            <a:r>
              <a:rPr lang="en-GB" b="1" u="sng" dirty="0"/>
              <a:t>Medium to </a:t>
            </a:r>
            <a:r>
              <a:rPr lang="en-GB" b="1" u="sng" dirty="0" err="1"/>
              <a:t>longterm</a:t>
            </a:r>
            <a:r>
              <a:rPr lang="en-GB" b="1" u="sng" dirty="0"/>
              <a:t> savings and investments</a:t>
            </a:r>
          </a:p>
          <a:p>
            <a:r>
              <a:rPr lang="en-GB" b="1" u="sng" dirty="0"/>
              <a:t>Reasons to save medium to </a:t>
            </a:r>
            <a:r>
              <a:rPr lang="en-GB" b="1" u="sng" dirty="0" err="1"/>
              <a:t>longterm</a:t>
            </a:r>
            <a:r>
              <a:rPr lang="en-GB" b="1" u="sng" dirty="0"/>
              <a:t> – might want to help children with higher education fees</a:t>
            </a:r>
          </a:p>
          <a:p>
            <a:endParaRPr lang="en-GB"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360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Brand refresh; theme refresh and why</a:t>
            </a:r>
          </a:p>
          <a:p>
            <a:pPr marL="171450" indent="-171450">
              <a:buFontTx/>
              <a:buChar char="-"/>
            </a:pPr>
            <a:r>
              <a:rPr lang="en-GB" dirty="0"/>
              <a:t>Explain that we’re asking partners to ask their audiences to ‘do one thing’ that works for them – this could be as simple as checking the address on their pensions</a:t>
            </a:r>
          </a:p>
          <a:p>
            <a:pPr marL="171450" indent="-171450">
              <a:buFontTx/>
              <a:buChar char="-"/>
            </a:pPr>
            <a:r>
              <a:rPr lang="en-GB" dirty="0"/>
              <a:t>Aiming to launch participation pack and assets next week; </a:t>
            </a:r>
            <a:r>
              <a:rPr lang="en-GB" dirty="0" err="1"/>
              <a:t>TfS</a:t>
            </a:r>
            <a:r>
              <a:rPr lang="en-GB" dirty="0"/>
              <a:t> to follow by the end of the month</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D6245-9953-4625-9B08-6925A0C2DD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180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t>We are now going to look at 4 key steps to support financial well-being </a:t>
            </a:r>
          </a:p>
          <a:p>
            <a:endParaRPr lang="en-GB" b="1" u="none" dirty="0"/>
          </a:p>
          <a:p>
            <a:endParaRPr lang="en-GB" b="1" u="sng" dirty="0"/>
          </a:p>
        </p:txBody>
      </p:sp>
      <p:sp>
        <p:nvSpPr>
          <p:cNvPr id="4" name="Slide Number Placeholder 3"/>
          <p:cNvSpPr>
            <a:spLocks noGrp="1"/>
          </p:cNvSpPr>
          <p:nvPr>
            <p:ph type="sldNum" sz="quarter" idx="5"/>
          </p:nvPr>
        </p:nvSpPr>
        <p:spPr/>
        <p:txBody>
          <a:bodyPr/>
          <a:lstStyle/>
          <a:p>
            <a:pPr marL="0" marR="0" lvl="0" indent="0" algn="r" defTabSz="966246"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246"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052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Feeling in control of your money – even if you’d like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89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7188" lvl="2" indent="-271463">
              <a:lnSpc>
                <a:spcPts val="2800"/>
              </a:lnSpc>
              <a:spcAft>
                <a:spcPts val="3000"/>
              </a:spcAft>
              <a:buClr>
                <a:schemeClr val="bg2"/>
              </a:buClr>
              <a:buSzPct val="90000"/>
              <a:buFont typeface="Arial" panose="020B0604020202020204" pitchFamily="34" charset="0"/>
              <a:buChar char="•"/>
              <a:defRPr/>
            </a:pPr>
            <a:r>
              <a:rPr lang="en-GB" sz="1200" dirty="0">
                <a:solidFill>
                  <a:schemeClr val="bg2"/>
                </a:solidFill>
              </a:rPr>
              <a:t>Uncertainty and fear </a:t>
            </a:r>
          </a:p>
        </p:txBody>
      </p:sp>
      <p:sp>
        <p:nvSpPr>
          <p:cNvPr id="4" name="Slide Number Placeholder 3"/>
          <p:cNvSpPr>
            <a:spLocks noGrp="1"/>
          </p:cNvSpPr>
          <p:nvPr>
            <p:ph type="sldNum" sz="quarter" idx="5"/>
          </p:nvPr>
        </p:nvSpPr>
        <p:spPr/>
        <p:txBody>
          <a:bodyPr/>
          <a:lstStyle/>
          <a:p>
            <a:fld id="{01FE8CC8-5280-4288-930E-F7165ED092ED}" type="slidenum">
              <a:rPr lang="en-GB" smtClean="0"/>
              <a:t>6</a:t>
            </a:fld>
            <a:endParaRPr lang="en-GB" dirty="0"/>
          </a:p>
        </p:txBody>
      </p:sp>
    </p:spTree>
    <p:extLst>
      <p:ext uri="{BB962C8B-B14F-4D97-AF65-F5344CB8AC3E}">
        <p14:creationId xmlns:p14="http://schemas.microsoft.com/office/powerpoint/2010/main" val="3336135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research shows that………..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Verdana" panose="020B0604030504040204" pitchFamily="34" charset="0"/>
                <a:ea typeface="Calibri" panose="020F0502020204030204" pitchFamily="34" charset="0"/>
              </a:rPr>
              <a:t>As part of its Financial Lives survey, the FCA found that the cost of living is having an impact on people’s mental wellbeing. Around half of UK adults, or 28.4 million people, in January 2023 felt more anxious or stressed due to the rising cost of living than six months earlier.   T</a:t>
            </a:r>
            <a:r>
              <a:rPr lang="en-GB" sz="1200" dirty="0"/>
              <a:t>he cost of living has been a real issue for a while now and a great source of support and information is our money helper website.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D6245-9953-4625-9B08-6925A0C2DD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46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Navigate the jargon </a:t>
            </a:r>
          </a:p>
          <a:p>
            <a:endParaRPr lang="en-GB"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311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Ideas of where we can support</a:t>
            </a:r>
            <a:endParaRPr lang="en-GB" b="1" u="none" dirty="0"/>
          </a:p>
          <a:p>
            <a:endParaRPr lang="en-GB" b="1" u="none" dirty="0"/>
          </a:p>
          <a:p>
            <a:r>
              <a:rPr lang="en-GB" b="1" u="none" dirty="0"/>
              <a:t>It does take effort on your part </a:t>
            </a:r>
          </a:p>
          <a:p>
            <a:r>
              <a:rPr lang="en-GB" b="1" u="none" dirty="0"/>
              <a:t>It’s important you get help for things you don’t understand </a:t>
            </a:r>
          </a:p>
          <a:p>
            <a:r>
              <a:rPr lang="en-GB" b="1" u="none" dirty="0"/>
              <a:t>Help is available if you can’t cope </a:t>
            </a:r>
          </a:p>
          <a:p>
            <a:endParaRPr lang="en-GB" b="1" u="none" dirty="0"/>
          </a:p>
          <a:p>
            <a:endParaRPr lang="en-GB"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59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0850" lvl="0" indent="-268288">
              <a:spcAft>
                <a:spcPts val="1200"/>
              </a:spcAft>
              <a:buFont typeface="Wingdings" panose="05000000000000000000" pitchFamily="2" charset="2"/>
              <a:buChar char="ü"/>
              <a:defRPr/>
            </a:pPr>
            <a:r>
              <a:rPr lang="en-US" sz="1200" dirty="0">
                <a:solidFill>
                  <a:schemeClr val="bg2"/>
                </a:solidFill>
              </a:rPr>
              <a:t>Over half of UK households keep a regular budget.</a:t>
            </a:r>
          </a:p>
          <a:p>
            <a:pPr marL="450850" lvl="0" indent="-268288">
              <a:spcAft>
                <a:spcPts val="1200"/>
              </a:spcAft>
              <a:buFont typeface="Wingdings" panose="05000000000000000000" pitchFamily="2" charset="2"/>
              <a:buChar char="ü"/>
              <a:defRPr/>
            </a:pPr>
            <a:r>
              <a:rPr lang="en-US" sz="1200" dirty="0">
                <a:solidFill>
                  <a:schemeClr val="bg2"/>
                </a:solidFill>
              </a:rPr>
              <a:t>Most say it gives them peace of mind about how much they are spending and makes them feel better about life in general.</a:t>
            </a:r>
          </a:p>
          <a:p>
            <a:pPr marL="450850" lvl="0" indent="-268288">
              <a:spcAft>
                <a:spcPts val="600"/>
              </a:spcAft>
              <a:buFont typeface="Wingdings" panose="05000000000000000000" pitchFamily="2" charset="2"/>
              <a:buChar char="ü"/>
              <a:defRPr/>
            </a:pPr>
            <a:r>
              <a:rPr lang="en-US" sz="1200" dirty="0">
                <a:solidFill>
                  <a:schemeClr val="bg2"/>
                </a:solidFill>
              </a:rPr>
              <a:t>Manage your money better with our Budget planner tool.</a:t>
            </a:r>
            <a:endParaRPr kumimoji="0" lang="en-GB" sz="1200" b="0" i="0" u="none" strike="noStrike" kern="1200" cap="none" spc="0" normalizeH="0" baseline="0" noProof="0" dirty="0">
              <a:ln>
                <a:noFill/>
              </a:ln>
              <a:solidFill>
                <a:schemeClr val="bg2"/>
              </a:solidFill>
              <a:effectLst/>
              <a:uLnTx/>
              <a:uFillTx/>
              <a:latin typeface="Calibri"/>
              <a:ea typeface="+mn-ea"/>
              <a:cs typeface="+mn-cs"/>
            </a:endParaRPr>
          </a:p>
          <a:p>
            <a:r>
              <a:rPr kumimoji="0" lang="en-GB" sz="1200" b="0" i="0" u="none" strike="noStrike" kern="1200" cap="none" spc="0" normalizeH="0" baseline="0" noProof="0" dirty="0">
                <a:ln>
                  <a:noFill/>
                </a:ln>
                <a:solidFill>
                  <a:schemeClr val="bg2"/>
                </a:solidFill>
                <a:effectLst/>
                <a:uLnTx/>
                <a:uFillTx/>
                <a:latin typeface="Calibri"/>
                <a:ea typeface="+mn-ea"/>
                <a:cs typeface="+mn-cs"/>
              </a:rPr>
              <a:t>Do this once per year/once per week</a:t>
            </a:r>
          </a:p>
          <a:p>
            <a:r>
              <a:rPr kumimoji="0" lang="en-GB" sz="1200" b="0" i="0" u="none" strike="noStrike" kern="1200" cap="none" spc="0" normalizeH="0" baseline="0" noProof="0" dirty="0">
                <a:ln>
                  <a:noFill/>
                </a:ln>
                <a:solidFill>
                  <a:schemeClr val="bg2"/>
                </a:solidFill>
                <a:effectLst/>
                <a:uLnTx/>
                <a:uFillTx/>
                <a:latin typeface="Calibri"/>
                <a:ea typeface="+mn-ea"/>
                <a:cs typeface="+mn-cs"/>
              </a:rPr>
              <a:t>Invest in yourself</a:t>
            </a:r>
          </a:p>
          <a:p>
            <a:r>
              <a:rPr kumimoji="0" lang="en-GB" sz="1200" b="0" i="0" u="none" strike="noStrike" kern="1200" cap="none" spc="0" normalizeH="0" baseline="0" noProof="0" dirty="0">
                <a:ln>
                  <a:noFill/>
                </a:ln>
                <a:solidFill>
                  <a:schemeClr val="bg2"/>
                </a:solidFill>
                <a:effectLst/>
                <a:uLnTx/>
                <a:uFillTx/>
                <a:latin typeface="Calibri"/>
                <a:ea typeface="+mn-ea"/>
                <a:cs typeface="+mn-cs"/>
              </a:rPr>
              <a:t>Think about your priorities, upcoming bills</a:t>
            </a:r>
            <a:endParaRPr lang="en-GB"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21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tools to help you prioritise keep on track</a:t>
            </a:r>
          </a:p>
          <a:p>
            <a:r>
              <a:rPr lang="en-GB" dirty="0"/>
              <a:t>Help your understanding</a:t>
            </a:r>
          </a:p>
          <a:p>
            <a:r>
              <a:rPr lang="en-GB" dirty="0"/>
              <a:t>Within this section on the website there are scripts about how to have difficult conversations with creditors, mortgage interest rates for examples.</a:t>
            </a:r>
          </a:p>
          <a:p>
            <a:r>
              <a:rPr lang="en-GB" dirty="0"/>
              <a:t>Giving confidence to have these types of conversations</a:t>
            </a:r>
          </a:p>
          <a:p>
            <a:r>
              <a:rPr lang="en-GB" dirty="0"/>
              <a:t>No head in the sand approach</a:t>
            </a:r>
          </a:p>
          <a:p>
            <a:endParaRPr lang="en-GB" dirty="0"/>
          </a:p>
        </p:txBody>
      </p:sp>
      <p:sp>
        <p:nvSpPr>
          <p:cNvPr id="4" name="Slide Number Placeholder 3"/>
          <p:cNvSpPr>
            <a:spLocks noGrp="1"/>
          </p:cNvSpPr>
          <p:nvPr>
            <p:ph type="sldNum" sz="quarter" idx="5"/>
          </p:nvPr>
        </p:nvSpPr>
        <p:spPr/>
        <p:txBody>
          <a:bodyPr/>
          <a:lstStyle/>
          <a:p>
            <a:fld id="{CB2D363B-D94E-4A13-A68C-DEAE87740D02}" type="slidenum">
              <a:rPr lang="en-GB" smtClean="0"/>
              <a:t>11</a:t>
            </a:fld>
            <a:endParaRPr lang="en-GB" dirty="0"/>
          </a:p>
        </p:txBody>
      </p:sp>
    </p:spTree>
    <p:extLst>
      <p:ext uri="{BB962C8B-B14F-4D97-AF65-F5344CB8AC3E}">
        <p14:creationId xmlns:p14="http://schemas.microsoft.com/office/powerpoint/2010/main" val="1810135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853149"/>
            <a:ext cx="8628873" cy="1828800"/>
          </a:xfrm>
        </p:spPr>
        <p:txBody>
          <a:bodyPr anchor="t">
            <a:normAutofit/>
          </a:bodyPr>
          <a:lstStyle>
            <a:lvl1pPr algn="l">
              <a:lnSpc>
                <a:spcPct val="100000"/>
              </a:lnSpc>
              <a:defRPr sz="10000">
                <a:solidFill>
                  <a:schemeClr val="tx1"/>
                </a:solidFill>
              </a:defRPr>
            </a:lvl1pPr>
          </a:lstStyle>
          <a:p>
            <a:r>
              <a:rPr lang="en-US" dirty="0"/>
              <a:t>Thank you </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4539916"/>
            <a:ext cx="5246905" cy="1524000"/>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Tree>
    <p:extLst>
      <p:ext uri="{BB962C8B-B14F-4D97-AF65-F5344CB8AC3E}">
        <p14:creationId xmlns:p14="http://schemas.microsoft.com/office/powerpoint/2010/main" val="2961091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3B3BFE-5A31-45B0-AAD4-FFF750A31124}" type="datetime1">
              <a:rPr lang="en-GB" smtClean="0"/>
              <a:t>03/10/2023</a:t>
            </a:fld>
            <a:endParaRPr lang="en-GB" dirty="0"/>
          </a:p>
        </p:txBody>
      </p:sp>
      <p:sp>
        <p:nvSpPr>
          <p:cNvPr id="5" name="Footer Placeholder 4"/>
          <p:cNvSpPr>
            <a:spLocks noGrp="1"/>
          </p:cNvSpPr>
          <p:nvPr>
            <p:ph type="ftr" sz="quarter" idx="11"/>
          </p:nvPr>
        </p:nvSpPr>
        <p:spPr/>
        <p:txBody>
          <a:bodyPr/>
          <a:lstStyle/>
          <a:p>
            <a:r>
              <a:rPr lang="en-GB"/>
              <a:t>Kennel Club</a:t>
            </a:r>
            <a:endParaRPr lang="en-GB" dirty="0"/>
          </a:p>
        </p:txBody>
      </p:sp>
      <p:sp>
        <p:nvSpPr>
          <p:cNvPr id="6" name="Slide Number Placeholder 5"/>
          <p:cNvSpPr>
            <a:spLocks noGrp="1"/>
          </p:cNvSpPr>
          <p:nvPr>
            <p:ph type="sldNum" sz="quarter" idx="12"/>
          </p:nvPr>
        </p:nvSpPr>
        <p:spPr/>
        <p:txBody>
          <a:bodyPr/>
          <a:lstStyle/>
          <a:p>
            <a:fld id="{79B388F3-EE35-41A1-98D8-45E07C62EB37}" type="slidenum">
              <a:rPr lang="en-GB" smtClean="0"/>
              <a:t>‹#›</a:t>
            </a:fld>
            <a:endParaRPr lang="en-GB" dirty="0"/>
          </a:p>
        </p:txBody>
      </p:sp>
    </p:spTree>
    <p:extLst>
      <p:ext uri="{BB962C8B-B14F-4D97-AF65-F5344CB8AC3E}">
        <p14:creationId xmlns:p14="http://schemas.microsoft.com/office/powerpoint/2010/main" val="853993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dirty="0"/>
              <a:t>Click icon to add picture</a:t>
            </a:r>
            <a:endParaRPr lang="en-GB" dirty="0"/>
          </a:p>
        </p:txBody>
      </p:sp>
      <p:pic>
        <p:nvPicPr>
          <p:cNvPr id="8" name="Picture 7" descr="A picture containing object&#10;&#10;Description automatically generated">
            <a:extLst>
              <a:ext uri="{FF2B5EF4-FFF2-40B4-BE49-F238E27FC236}">
                <a16:creationId xmlns:a16="http://schemas.microsoft.com/office/drawing/2014/main" id="{34A9A1F9-04C3-4580-85B6-F53B44FA54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888604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pic>
        <p:nvPicPr>
          <p:cNvPr id="8" name="Picture 7" descr="A picture containing object&#10;&#10;Description automatically generated">
            <a:extLst>
              <a:ext uri="{FF2B5EF4-FFF2-40B4-BE49-F238E27FC236}">
                <a16:creationId xmlns:a16="http://schemas.microsoft.com/office/drawing/2014/main" id="{E683D77A-5870-4571-93F6-F1777CE20D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1223798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Kennel Club</a:t>
            </a:r>
            <a:endParaRPr lang="en-GB" dirty="0"/>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dirty="0"/>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tx1"/>
                </a:solidFill>
              </a:rPr>
              <a:t>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408020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Tree>
    <p:extLst>
      <p:ext uri="{BB962C8B-B14F-4D97-AF65-F5344CB8AC3E}">
        <p14:creationId xmlns:p14="http://schemas.microsoft.com/office/powerpoint/2010/main" val="204251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pic>
        <p:nvPicPr>
          <p:cNvPr id="30" name="Picture 29" descr="A picture containing object&#10;&#10;Description automatically generated">
            <a:extLst>
              <a:ext uri="{FF2B5EF4-FFF2-40B4-BE49-F238E27FC236}">
                <a16:creationId xmlns:a16="http://schemas.microsoft.com/office/drawing/2014/main" id="{BFCF83F1-6A44-C341-A110-67703A8FD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9202" y="468374"/>
            <a:ext cx="2048260" cy="651511"/>
          </a:xfrm>
          <a:prstGeom prst="rect">
            <a:avLst/>
          </a:prstGeom>
        </p:spPr>
      </p:pic>
      <p:sp>
        <p:nvSpPr>
          <p:cNvPr id="8" name="TextBox 7">
            <a:extLst>
              <a:ext uri="{FF2B5EF4-FFF2-40B4-BE49-F238E27FC236}">
                <a16:creationId xmlns:a16="http://schemas.microsoft.com/office/drawing/2014/main" id="{BF1F8281-CF42-4DBC-BA42-8A5D511F84BA}"/>
              </a:ext>
            </a:extLst>
          </p:cNvPr>
          <p:cNvSpPr txBox="1"/>
          <p:nvPr userDrawn="1"/>
        </p:nvSpPr>
        <p:spPr>
          <a:xfrm>
            <a:off x="550864" y="6330808"/>
            <a:ext cx="2268843" cy="365125"/>
          </a:xfrm>
          <a:prstGeom prst="rect">
            <a:avLst/>
          </a:prstGeom>
          <a:noFill/>
        </p:spPr>
        <p:txBody>
          <a:bodyPr wrap="square" lIns="0" tIns="0" rIns="0" bIns="0" rtlCol="0" anchor="ctr" anchorCtr="0">
            <a:noAutofit/>
          </a:bodyPr>
          <a:lstStyle/>
          <a:p>
            <a:r>
              <a:rPr lang="en-GB" sz="1000" b="1" dirty="0">
                <a:solidFill>
                  <a:schemeClr val="bg2"/>
                </a:solidFill>
              </a:rPr>
              <a:t>Money and Pensions Service</a:t>
            </a:r>
          </a:p>
        </p:txBody>
      </p:sp>
    </p:spTree>
    <p:extLst>
      <p:ext uri="{BB962C8B-B14F-4D97-AF65-F5344CB8AC3E}">
        <p14:creationId xmlns:p14="http://schemas.microsoft.com/office/powerpoint/2010/main" val="837956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Tree>
    <p:extLst>
      <p:ext uri="{BB962C8B-B14F-4D97-AF65-F5344CB8AC3E}">
        <p14:creationId xmlns:p14="http://schemas.microsoft.com/office/powerpoint/2010/main" val="3946493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81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5771" y="1042997"/>
            <a:ext cx="6619761" cy="5100041"/>
          </a:xfrm>
        </p:spPr>
        <p:txBody>
          <a:bodyPr/>
          <a:lstStyle>
            <a:lvl1pPr marL="198000" indent="-198000">
              <a:lnSpc>
                <a:spcPts val="4200"/>
              </a:lnSpc>
              <a:spcAft>
                <a:spcPts val="0"/>
              </a:spcAft>
              <a:defRPr sz="4000" b="0" i="1">
                <a:solidFill>
                  <a:schemeClr val="bg1"/>
                </a:solidFill>
              </a:defRPr>
            </a:lvl1pPr>
            <a:lvl2pPr marL="19800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dirty="0"/>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457" y="1"/>
            <a:ext cx="795530" cy="1581915"/>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5F1FD768-99C9-43CF-9D95-042DD3CB8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26070637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5"/>
            <a:ext cx="7811455" cy="2223655"/>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5861050"/>
            <a:ext cx="4364036" cy="396000"/>
          </a:xfrm>
        </p:spPr>
        <p:txBody>
          <a:bodyPr>
            <a:normAutofit/>
          </a:bodyPr>
          <a:lstStyle>
            <a:lvl1pPr>
              <a:lnSpc>
                <a:spcPts val="2600"/>
              </a:lnSpc>
              <a:spcAft>
                <a:spcPts val="0"/>
              </a:spcAft>
              <a:defRPr sz="2300" b="1">
                <a:solidFill>
                  <a:schemeClr val="tx1"/>
                </a:solidFill>
                <a:latin typeface="+mn-lt"/>
              </a:defRPr>
            </a:lvl1pPr>
            <a:lvl2pPr marL="0" indent="0">
              <a:buNone/>
              <a:defRPr/>
            </a:lvl2pPr>
          </a:lstStyle>
          <a:p>
            <a:pPr lvl="0"/>
            <a:r>
              <a:rPr lang="en-US"/>
              <a:t>Edit Master text styles</a:t>
            </a:r>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432000"/>
            <a:ext cx="2048540" cy="651600"/>
          </a:xfrm>
          <a:prstGeom prst="rect">
            <a:avLst/>
          </a:prstGeom>
        </p:spPr>
      </p:pic>
      <p:sp>
        <p:nvSpPr>
          <p:cNvPr id="7" name="Date Placeholder 3">
            <a:extLst>
              <a:ext uri="{FF2B5EF4-FFF2-40B4-BE49-F238E27FC236}">
                <a16:creationId xmlns:a16="http://schemas.microsoft.com/office/drawing/2014/main" id="{ECF3F1DF-EF9B-4426-BEDF-593D9BD5C915}"/>
              </a:ext>
            </a:extLst>
          </p:cNvPr>
          <p:cNvSpPr>
            <a:spLocks noGrp="1"/>
          </p:cNvSpPr>
          <p:nvPr>
            <p:ph type="dt" sz="half" idx="2"/>
          </p:nvPr>
        </p:nvSpPr>
        <p:spPr>
          <a:xfrm>
            <a:off x="431999" y="6234300"/>
            <a:ext cx="4364037" cy="421362"/>
          </a:xfrm>
          <a:prstGeom prst="rect">
            <a:avLst/>
          </a:prstGeom>
        </p:spPr>
        <p:txBody>
          <a:bodyPr vert="horz" lIns="0" tIns="0" rIns="0" bIns="0" rtlCol="0" anchor="t"/>
          <a:lstStyle>
            <a:lvl1pPr algn="l">
              <a:lnSpc>
                <a:spcPts val="2300"/>
              </a:lnSpc>
              <a:defRPr sz="2300">
                <a:solidFill>
                  <a:schemeClr val="tx1"/>
                </a:solidFill>
              </a:defRPr>
            </a:lvl1pPr>
          </a:lstStyle>
          <a:p>
            <a:fld id="{EB0DDC5B-68A1-44AF-8A00-FCA3259763E7}" type="datetime1">
              <a:rPr lang="en-GB" smtClean="0"/>
              <a:t>03/10/2023</a:t>
            </a:fld>
            <a:endParaRPr lang="en-GB" dirty="0"/>
          </a:p>
        </p:txBody>
      </p:sp>
    </p:spTree>
    <p:extLst>
      <p:ext uri="{BB962C8B-B14F-4D97-AF65-F5344CB8AC3E}">
        <p14:creationId xmlns:p14="http://schemas.microsoft.com/office/powerpoint/2010/main" val="2086550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XL Log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1781563" y="3391637"/>
            <a:ext cx="8628873" cy="1828800"/>
          </a:xfrm>
        </p:spPr>
        <p:txBody>
          <a:bodyPr anchor="t">
            <a:normAutofit/>
          </a:bodyPr>
          <a:lstStyle>
            <a:lvl1pPr algn="ctr">
              <a:lnSpc>
                <a:spcPts val="7000"/>
              </a:lnSpc>
              <a:defRPr sz="6400">
                <a:solidFill>
                  <a:schemeClr val="bg2"/>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1781563" y="5220437"/>
            <a:ext cx="8628873" cy="953761"/>
          </a:xfrm>
        </p:spPr>
        <p:txBody>
          <a:bodyPr anchor="t"/>
          <a:lstStyle>
            <a:lvl1pPr marL="0" indent="0" algn="ctr">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2" name="Text Placeholder 8">
            <a:extLst>
              <a:ext uri="{FF2B5EF4-FFF2-40B4-BE49-F238E27FC236}">
                <a16:creationId xmlns:a16="http://schemas.microsoft.com/office/drawing/2014/main" id="{126752ED-E7B1-4342-B1DE-DFAD1BC05039}"/>
              </a:ext>
            </a:extLst>
          </p:cNvPr>
          <p:cNvSpPr>
            <a:spLocks noGrp="1"/>
          </p:cNvSpPr>
          <p:nvPr>
            <p:ph type="body" sz="quarter" idx="10"/>
          </p:nvPr>
        </p:nvSpPr>
        <p:spPr>
          <a:xfrm>
            <a:off x="432000" y="5861050"/>
            <a:ext cx="4364036" cy="396000"/>
          </a:xfrm>
        </p:spPr>
        <p:txBody>
          <a:bodyPr>
            <a:normAutofit/>
          </a:bodyPr>
          <a:lstStyle>
            <a:lvl1pPr>
              <a:lnSpc>
                <a:spcPts val="2600"/>
              </a:lnSpc>
              <a:spcAft>
                <a:spcPts val="0"/>
              </a:spcAft>
              <a:defRPr sz="2300" b="1">
                <a:solidFill>
                  <a:schemeClr val="bg2"/>
                </a:solidFill>
                <a:latin typeface="+mn-lt"/>
              </a:defRPr>
            </a:lvl1pPr>
            <a:lvl2pPr marL="0" indent="0">
              <a:buNone/>
              <a:defRPr/>
            </a:lvl2pPr>
          </a:lstStyle>
          <a:p>
            <a:pPr lvl="0"/>
            <a:r>
              <a:rPr lang="en-US"/>
              <a:t>Edit Master text styles</a:t>
            </a:r>
          </a:p>
        </p:txBody>
      </p:sp>
      <p:sp>
        <p:nvSpPr>
          <p:cNvPr id="13" name="Date Placeholder 3">
            <a:extLst>
              <a:ext uri="{FF2B5EF4-FFF2-40B4-BE49-F238E27FC236}">
                <a16:creationId xmlns:a16="http://schemas.microsoft.com/office/drawing/2014/main" id="{A78B2DAE-3E83-48C0-9D92-EBFEA2BEDD20}"/>
              </a:ext>
            </a:extLst>
          </p:cNvPr>
          <p:cNvSpPr>
            <a:spLocks noGrp="1"/>
          </p:cNvSpPr>
          <p:nvPr>
            <p:ph type="dt" sz="half" idx="2"/>
          </p:nvPr>
        </p:nvSpPr>
        <p:spPr>
          <a:xfrm>
            <a:off x="431999" y="6234300"/>
            <a:ext cx="4364037" cy="421362"/>
          </a:xfrm>
          <a:prstGeom prst="rect">
            <a:avLst/>
          </a:prstGeom>
        </p:spPr>
        <p:txBody>
          <a:bodyPr vert="horz" lIns="0" tIns="0" rIns="0" bIns="0" rtlCol="0" anchor="t"/>
          <a:lstStyle>
            <a:lvl1pPr algn="l">
              <a:lnSpc>
                <a:spcPts val="2300"/>
              </a:lnSpc>
              <a:defRPr sz="2300">
                <a:solidFill>
                  <a:schemeClr val="bg2"/>
                </a:solidFill>
              </a:defRPr>
            </a:lvl1pPr>
          </a:lstStyle>
          <a:p>
            <a:fld id="{C86A0379-4119-4FDB-B688-CAEBE76A7919}" type="datetime1">
              <a:rPr lang="en-GB" smtClean="0"/>
              <a:t>03/10/2023</a:t>
            </a:fld>
            <a:endParaRPr lang="en-GB" dirty="0"/>
          </a:p>
        </p:txBody>
      </p:sp>
      <p:pic>
        <p:nvPicPr>
          <p:cNvPr id="6" name="Picture 5" descr="A picture containing object&#10;&#10;Description automatically generated">
            <a:extLst>
              <a:ext uri="{FF2B5EF4-FFF2-40B4-BE49-F238E27FC236}">
                <a16:creationId xmlns:a16="http://schemas.microsoft.com/office/drawing/2014/main" id="{A1070BB5-D59C-4DDC-B513-859B98C81C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1209" y="988044"/>
            <a:ext cx="4968000" cy="1580308"/>
          </a:xfrm>
          <a:prstGeom prst="rect">
            <a:avLst/>
          </a:prstGeom>
        </p:spPr>
      </p:pic>
    </p:spTree>
    <p:extLst>
      <p:ext uri="{BB962C8B-B14F-4D97-AF65-F5344CB8AC3E}">
        <p14:creationId xmlns:p14="http://schemas.microsoft.com/office/powerpoint/2010/main" val="171916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853149"/>
            <a:ext cx="8628873" cy="1828800"/>
          </a:xfrm>
        </p:spPr>
        <p:txBody>
          <a:bodyPr anchor="t">
            <a:normAutofit/>
          </a:bodyPr>
          <a:lstStyle>
            <a:lvl1pPr algn="l">
              <a:lnSpc>
                <a:spcPct val="100000"/>
              </a:lnSpc>
              <a:defRPr sz="10000">
                <a:solidFill>
                  <a:schemeClr val="tx1"/>
                </a:solidFill>
              </a:defRPr>
            </a:lvl1pPr>
          </a:lstStyle>
          <a:p>
            <a:r>
              <a:rPr lang="en-US" dirty="0"/>
              <a:t>Thank you </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4539916"/>
            <a:ext cx="5246905" cy="1524000"/>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Tree>
    <p:extLst>
      <p:ext uri="{BB962C8B-B14F-4D97-AF65-F5344CB8AC3E}">
        <p14:creationId xmlns:p14="http://schemas.microsoft.com/office/powerpoint/2010/main" val="4132589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Whit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1781563" y="3600183"/>
            <a:ext cx="8628873" cy="953761"/>
          </a:xfrm>
        </p:spPr>
        <p:txBody>
          <a:bodyPr anchor="t">
            <a:normAutofit/>
          </a:bodyPr>
          <a:lstStyle>
            <a:lvl1pPr algn="ctr">
              <a:lnSpc>
                <a:spcPts val="7000"/>
              </a:lnSpc>
              <a:defRPr sz="6400">
                <a:solidFill>
                  <a:schemeClr val="bg2"/>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1781563" y="4684295"/>
            <a:ext cx="8628873" cy="953761"/>
          </a:xfrm>
        </p:spPr>
        <p:txBody>
          <a:bodyPr anchor="t"/>
          <a:lstStyle>
            <a:lvl1pPr marL="0" indent="0" algn="ctr">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6" name="Picture 5" descr="A picture containing object&#10;&#10;Description automatically generated">
            <a:extLst>
              <a:ext uri="{FF2B5EF4-FFF2-40B4-BE49-F238E27FC236}">
                <a16:creationId xmlns:a16="http://schemas.microsoft.com/office/drawing/2014/main" id="{A1070BB5-D59C-4DDC-B513-859B98C81C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1209" y="988044"/>
            <a:ext cx="4968000" cy="1580308"/>
          </a:xfrm>
          <a:prstGeom prst="rect">
            <a:avLst/>
          </a:prstGeom>
        </p:spPr>
      </p:pic>
    </p:spTree>
    <p:extLst>
      <p:ext uri="{BB962C8B-B14F-4D97-AF65-F5344CB8AC3E}">
        <p14:creationId xmlns:p14="http://schemas.microsoft.com/office/powerpoint/2010/main" val="3517238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XL Logo Slide">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8F337CE3-49B6-4107-92AE-647862638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8000" y="2340000"/>
            <a:ext cx="7671600" cy="2440357"/>
          </a:xfrm>
          <a:prstGeom prst="rect">
            <a:avLst/>
          </a:prstGeom>
        </p:spPr>
      </p:pic>
    </p:spTree>
    <p:extLst>
      <p:ext uri="{BB962C8B-B14F-4D97-AF65-F5344CB8AC3E}">
        <p14:creationId xmlns:p14="http://schemas.microsoft.com/office/powerpoint/2010/main" val="3880296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hite">
    <p:bg>
      <p:bgPr>
        <a:solidFill>
          <a:schemeClr val="tx1"/>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bg2"/>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4543038"/>
            <a:ext cx="4364035" cy="396000"/>
          </a:xfrm>
        </p:spPr>
        <p:txBody>
          <a:bodyPr>
            <a:normAutofit/>
          </a:bodyPr>
          <a:lstStyle>
            <a:lvl1pPr>
              <a:lnSpc>
                <a:spcPts val="2600"/>
              </a:lnSpc>
              <a:spcAft>
                <a:spcPts val="0"/>
              </a:spcAft>
              <a:defRPr sz="2300" b="1">
                <a:solidFill>
                  <a:schemeClr val="bg2"/>
                </a:solidFill>
                <a:latin typeface="+mn-lt"/>
              </a:defRPr>
            </a:lvl1pPr>
            <a:lvl2pPr marL="0" indent="0">
              <a:buNone/>
              <a:defRPr/>
            </a:lvl2pPr>
          </a:lstStyle>
          <a:p>
            <a:pPr lvl="0"/>
            <a:r>
              <a:rPr lang="en-US"/>
              <a:t>Edit Master text styles</a:t>
            </a:r>
          </a:p>
        </p:txBody>
      </p:sp>
      <p:pic>
        <p:nvPicPr>
          <p:cNvPr id="5" name="Picture 4" descr="A picture containing object&#10;&#10;Description automatically generated">
            <a:extLst>
              <a:ext uri="{FF2B5EF4-FFF2-40B4-BE49-F238E27FC236}">
                <a16:creationId xmlns:a16="http://schemas.microsoft.com/office/drawing/2014/main" id="{E35F2474-A589-4D8F-B026-0FF43989B1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
        <p:nvSpPr>
          <p:cNvPr id="7" name="Date Placeholder 3">
            <a:extLst>
              <a:ext uri="{FF2B5EF4-FFF2-40B4-BE49-F238E27FC236}">
                <a16:creationId xmlns:a16="http://schemas.microsoft.com/office/drawing/2014/main" id="{DD401AEE-597E-4D1E-8DFA-9D83265468FD}"/>
              </a:ext>
            </a:extLst>
          </p:cNvPr>
          <p:cNvSpPr>
            <a:spLocks noGrp="1"/>
          </p:cNvSpPr>
          <p:nvPr>
            <p:ph type="dt" sz="half" idx="2"/>
          </p:nvPr>
        </p:nvSpPr>
        <p:spPr>
          <a:xfrm>
            <a:off x="431999" y="4938900"/>
            <a:ext cx="4364037" cy="421362"/>
          </a:xfrm>
          <a:prstGeom prst="rect">
            <a:avLst/>
          </a:prstGeom>
        </p:spPr>
        <p:txBody>
          <a:bodyPr vert="horz" lIns="0" tIns="0" rIns="0" bIns="0" rtlCol="0" anchor="t"/>
          <a:lstStyle>
            <a:lvl1pPr algn="l">
              <a:lnSpc>
                <a:spcPts val="2300"/>
              </a:lnSpc>
              <a:defRPr sz="2300">
                <a:solidFill>
                  <a:schemeClr val="bg2"/>
                </a:solidFill>
              </a:defRPr>
            </a:lvl1pPr>
          </a:lstStyle>
          <a:p>
            <a:fld id="{2CBAB499-92CF-40EB-8042-0315FBC97BEC}" type="datetime1">
              <a:rPr lang="en-GB" smtClean="0"/>
              <a:t>03/10/2023</a:t>
            </a:fld>
            <a:endParaRPr lang="en-GB" dirty="0"/>
          </a:p>
        </p:txBody>
      </p:sp>
    </p:spTree>
    <p:extLst>
      <p:ext uri="{BB962C8B-B14F-4D97-AF65-F5344CB8AC3E}">
        <p14:creationId xmlns:p14="http://schemas.microsoft.com/office/powerpoint/2010/main" val="3453948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bg2"/>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pic>
        <p:nvPicPr>
          <p:cNvPr id="7" name="Picture 6">
            <a:extLst>
              <a:ext uri="{FF2B5EF4-FFF2-40B4-BE49-F238E27FC236}">
                <a16:creationId xmlns:a16="http://schemas.microsoft.com/office/drawing/2014/main" id="{CECE8087-8491-4D5F-8320-2B44813664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8">
            <a:extLst>
              <a:ext uri="{FF2B5EF4-FFF2-40B4-BE49-F238E27FC236}">
                <a16:creationId xmlns:a16="http://schemas.microsoft.com/office/drawing/2014/main" id="{823B4861-52BE-4992-8234-2C6AAB8ACFBE}"/>
              </a:ext>
            </a:extLst>
          </p:cNvPr>
          <p:cNvSpPr>
            <a:spLocks noGrp="1"/>
          </p:cNvSpPr>
          <p:nvPr>
            <p:ph type="body" sz="quarter" idx="10"/>
          </p:nvPr>
        </p:nvSpPr>
        <p:spPr>
          <a:xfrm>
            <a:off x="432000" y="4543037"/>
            <a:ext cx="4364037" cy="396000"/>
          </a:xfrm>
        </p:spPr>
        <p:txBody>
          <a:bodyPr>
            <a:normAutofit/>
          </a:bodyPr>
          <a:lstStyle>
            <a:lvl1pPr>
              <a:lnSpc>
                <a:spcPts val="2600"/>
              </a:lnSpc>
              <a:spcAft>
                <a:spcPts val="0"/>
              </a:spcAft>
              <a:defRPr sz="2300" b="1">
                <a:solidFill>
                  <a:schemeClr val="tx1"/>
                </a:solidFill>
                <a:latin typeface="+mn-lt"/>
              </a:defRPr>
            </a:lvl1pPr>
            <a:lvl2pPr marL="0" indent="0">
              <a:buNone/>
              <a:defRPr/>
            </a:lvl2pPr>
          </a:lstStyle>
          <a:p>
            <a:pPr lvl="0"/>
            <a:r>
              <a:rPr lang="en-US"/>
              <a:t>Edit Master text styles</a:t>
            </a:r>
          </a:p>
        </p:txBody>
      </p:sp>
      <p:sp>
        <p:nvSpPr>
          <p:cNvPr id="9" name="Date Placeholder 3">
            <a:extLst>
              <a:ext uri="{FF2B5EF4-FFF2-40B4-BE49-F238E27FC236}">
                <a16:creationId xmlns:a16="http://schemas.microsoft.com/office/drawing/2014/main" id="{00BDFF2A-FF65-4DAD-B2DE-C46D7AFAB49C}"/>
              </a:ext>
            </a:extLst>
          </p:cNvPr>
          <p:cNvSpPr>
            <a:spLocks noGrp="1"/>
          </p:cNvSpPr>
          <p:nvPr>
            <p:ph type="dt" sz="half" idx="2"/>
          </p:nvPr>
        </p:nvSpPr>
        <p:spPr>
          <a:xfrm>
            <a:off x="431999" y="4938900"/>
            <a:ext cx="4364037" cy="421362"/>
          </a:xfrm>
          <a:prstGeom prst="rect">
            <a:avLst/>
          </a:prstGeom>
        </p:spPr>
        <p:txBody>
          <a:bodyPr vert="horz" lIns="0" tIns="0" rIns="0" bIns="0" rtlCol="0" anchor="t"/>
          <a:lstStyle>
            <a:lvl1pPr algn="l">
              <a:lnSpc>
                <a:spcPts val="2300"/>
              </a:lnSpc>
              <a:defRPr sz="2300">
                <a:solidFill>
                  <a:schemeClr val="tx1"/>
                </a:solidFill>
              </a:defRPr>
            </a:lvl1pPr>
          </a:lstStyle>
          <a:p>
            <a:fld id="{7ED416DB-A55A-4218-9F7F-CA69F106D470}" type="datetime1">
              <a:rPr lang="en-GB" smtClean="0"/>
              <a:t>03/10/2023</a:t>
            </a:fld>
            <a:endParaRPr lang="en-GB" dirty="0"/>
          </a:p>
        </p:txBody>
      </p:sp>
    </p:spTree>
    <p:extLst>
      <p:ext uri="{BB962C8B-B14F-4D97-AF65-F5344CB8AC3E}">
        <p14:creationId xmlns:p14="http://schemas.microsoft.com/office/powerpoint/2010/main" val="1541832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Kennel Club</a:t>
            </a:r>
            <a:endParaRPr lang="en-GB" dirty="0"/>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dirty="0"/>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tx1"/>
                </a:solidFill>
              </a:rPr>
              <a:t>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7" name="Picture 6">
            <a:extLst>
              <a:ext uri="{FF2B5EF4-FFF2-40B4-BE49-F238E27FC236}">
                <a16:creationId xmlns:a16="http://schemas.microsoft.com/office/drawing/2014/main" id="{63B120DB-E389-461D-8D64-68004FB663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Tree>
    <p:extLst>
      <p:ext uri="{BB962C8B-B14F-4D97-AF65-F5344CB8AC3E}">
        <p14:creationId xmlns:p14="http://schemas.microsoft.com/office/powerpoint/2010/main" val="2692263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dirty="0"/>
              <a:t>“Click to edit </a:t>
            </a:r>
            <a:br>
              <a:rPr lang="en-US" dirty="0"/>
            </a:br>
            <a:r>
              <a:rPr lang="en-US" dirty="0"/>
              <a:t>Master title style</a:t>
            </a:r>
            <a:endParaRPr lang="en-GB" dirty="0"/>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Kennel Club</a:t>
            </a:r>
            <a:endParaRPr lang="en-GB" dirty="0"/>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dirty="0"/>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tx1"/>
                </a:solidFill>
              </a:rPr>
              <a:t>Money and Pensions Service</a:t>
            </a:r>
          </a:p>
        </p:txBody>
      </p:sp>
      <p:pic>
        <p:nvPicPr>
          <p:cNvPr id="10" name="Picture 9" descr="A close up of a logo&#10;&#10;Description automatically generated">
            <a:extLst>
              <a:ext uri="{FF2B5EF4-FFF2-40B4-BE49-F238E27FC236}">
                <a16:creationId xmlns:a16="http://schemas.microsoft.com/office/drawing/2014/main" id="{5CFEEC47-9C30-484B-ACCE-34B35277402A}"/>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7132738" y="0"/>
            <a:ext cx="5059262" cy="6095496"/>
          </a:xfrm>
          <a:prstGeom prst="rect">
            <a:avLst/>
          </a:prstGeom>
        </p:spPr>
      </p:pic>
    </p:spTree>
    <p:extLst>
      <p:ext uri="{BB962C8B-B14F-4D97-AF65-F5344CB8AC3E}">
        <p14:creationId xmlns:p14="http://schemas.microsoft.com/office/powerpoint/2010/main" val="2138367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pic>
        <p:nvPicPr>
          <p:cNvPr id="8" name="Picture 7" descr="A picture containing object&#10;&#10;Description automatically generated">
            <a:extLst>
              <a:ext uri="{FF2B5EF4-FFF2-40B4-BE49-F238E27FC236}">
                <a16:creationId xmlns:a16="http://schemas.microsoft.com/office/drawing/2014/main" id="{E683D77A-5870-4571-93F6-F1777CE20D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1574168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picture containing object&#10;&#10;Description automatically generated">
            <a:extLst>
              <a:ext uri="{FF2B5EF4-FFF2-40B4-BE49-F238E27FC236}">
                <a16:creationId xmlns:a16="http://schemas.microsoft.com/office/drawing/2014/main" id="{7A8F6E86-611E-4D5F-8856-EC48109341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1861545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1965968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olumn &amp;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5972677" y="1978701"/>
            <a:ext cx="5942250" cy="4198261"/>
          </a:xfrm>
        </p:spPr>
        <p:txBody>
          <a:bodyPr numCol="1" spcCol="0"/>
          <a:lstStyle>
            <a:lvl1pPr>
              <a:defRPr b="1">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1316414" y="5403331"/>
            <a:ext cx="1384428"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3184598" y="5400743"/>
            <a:ext cx="996984"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p:nvPr>
        </p:nvSpPr>
        <p:spPr>
          <a:xfrm>
            <a:off x="4180321" y="5400743"/>
            <a:ext cx="915661"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1" name="Text Placeholder 7">
            <a:extLst>
              <a:ext uri="{FF2B5EF4-FFF2-40B4-BE49-F238E27FC236}">
                <a16:creationId xmlns:a16="http://schemas.microsoft.com/office/drawing/2014/main" id="{9969BE2A-3E2F-4122-AFC9-7D0D9EF5A5F9}"/>
              </a:ext>
            </a:extLst>
          </p:cNvPr>
          <p:cNvSpPr>
            <a:spLocks noGrp="1"/>
          </p:cNvSpPr>
          <p:nvPr>
            <p:ph type="body" sz="quarter" idx="16"/>
          </p:nvPr>
        </p:nvSpPr>
        <p:spPr>
          <a:xfrm>
            <a:off x="5095982" y="5400743"/>
            <a:ext cx="863029"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pic>
        <p:nvPicPr>
          <p:cNvPr id="12" name="Picture 11" descr="A picture containing object&#10;&#10;Description automatically generated">
            <a:extLst>
              <a:ext uri="{FF2B5EF4-FFF2-40B4-BE49-F238E27FC236}">
                <a16:creationId xmlns:a16="http://schemas.microsoft.com/office/drawing/2014/main" id="{2BA8F0AD-ACD8-41D9-856B-6641B54C28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3782171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dirty="0"/>
              <a:t>Click icon to add picture</a:t>
            </a:r>
            <a:endParaRPr lang="en-GB" dirty="0"/>
          </a:p>
        </p:txBody>
      </p:sp>
      <p:pic>
        <p:nvPicPr>
          <p:cNvPr id="8" name="Picture 7" descr="A picture containing object&#10;&#10;Description automatically generated">
            <a:extLst>
              <a:ext uri="{FF2B5EF4-FFF2-40B4-BE49-F238E27FC236}">
                <a16:creationId xmlns:a16="http://schemas.microsoft.com/office/drawing/2014/main" id="{34A9A1F9-04C3-4580-85B6-F53B44FA54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107593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amp; Image 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tx1"/>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2976316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lumn &amp; Image 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dirty="0"/>
              <a:t>Click icon to add picture</a:t>
            </a:r>
            <a:endParaRPr lang="en-GB" dirty="0"/>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dirty="0"/>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9">
            <a:extLst>
              <a:ext uri="{FF2B5EF4-FFF2-40B4-BE49-F238E27FC236}">
                <a16:creationId xmlns:a16="http://schemas.microsoft.com/office/drawing/2014/main" id="{B1A72F10-40F8-4F90-AFA8-0C89114F9C42}"/>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dirty="0"/>
              <a:t>Money and Pensions Service</a:t>
            </a:r>
            <a:endParaRPr lang="en-GB" dirty="0"/>
          </a:p>
        </p:txBody>
      </p:sp>
    </p:spTree>
    <p:extLst>
      <p:ext uri="{BB962C8B-B14F-4D97-AF65-F5344CB8AC3E}">
        <p14:creationId xmlns:p14="http://schemas.microsoft.com/office/powerpoint/2010/main" val="3074062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Column &amp; Image D">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dirty="0"/>
              <a:t>Click icon to add picture</a:t>
            </a:r>
            <a:endParaRPr lang="en-GB" dirty="0"/>
          </a:p>
        </p:txBody>
      </p:sp>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dirty="0"/>
              <a:t>Money and Pensions Service</a:t>
            </a:r>
            <a:endParaRPr lang="en-GB" dirty="0"/>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dirty="0"/>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40517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US" dirty="0"/>
              <a:t>Click icon to add picture</a:t>
            </a:r>
            <a:endParaRPr lang="en-GB" dirty="0"/>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US" dirty="0"/>
              <a:t>Click icon to add picture</a:t>
            </a:r>
            <a:endParaRPr lang="en-GB" dirty="0"/>
          </a:p>
        </p:txBody>
      </p:sp>
      <p:pic>
        <p:nvPicPr>
          <p:cNvPr id="29" name="Picture 28" descr="A picture containing object&#10;&#10;Description automatically generated">
            <a:extLst>
              <a:ext uri="{FF2B5EF4-FFF2-40B4-BE49-F238E27FC236}">
                <a16:creationId xmlns:a16="http://schemas.microsoft.com/office/drawing/2014/main" id="{5A7012EF-0120-47AC-9138-CE26D01283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352557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C291-A256-48FD-BE28-49A033DDE2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34012B-EB1E-4607-B482-8CFB6FC21D2F}"/>
              </a:ext>
            </a:extLst>
          </p:cNvPr>
          <p:cNvSpPr>
            <a:spLocks noGrp="1"/>
          </p:cNvSpPr>
          <p:nvPr>
            <p:ph sz="half" idx="1"/>
          </p:nvPr>
        </p:nvSpPr>
        <p:spPr>
          <a:xfrm>
            <a:off x="720000" y="1872000"/>
            <a:ext cx="5940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B4CBAD-6F37-4FCD-B6E5-8A1E09BFD843}"/>
              </a:ext>
            </a:extLst>
          </p:cNvPr>
          <p:cNvSpPr>
            <a:spLocks noGrp="1"/>
          </p:cNvSpPr>
          <p:nvPr>
            <p:ph sz="half" idx="2"/>
          </p:nvPr>
        </p:nvSpPr>
        <p:spPr>
          <a:xfrm>
            <a:off x="7010400" y="1872000"/>
            <a:ext cx="44628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03EB15B5-A59A-48E3-9E31-64100D0A6DD1}"/>
              </a:ext>
            </a:extLst>
          </p:cNvPr>
          <p:cNvSpPr>
            <a:spLocks noGrp="1"/>
          </p:cNvSpPr>
          <p:nvPr>
            <p:ph type="ftr" sz="quarter" idx="10"/>
          </p:nvPr>
        </p:nvSpPr>
        <p:spPr/>
        <p:txBody>
          <a:bodyPr/>
          <a:lstStyle/>
          <a:p>
            <a:r>
              <a:rPr lang="en-GB"/>
              <a:t>Kennel Club</a:t>
            </a:r>
            <a:endParaRPr lang="en-GB" dirty="0"/>
          </a:p>
        </p:txBody>
      </p:sp>
      <p:sp>
        <p:nvSpPr>
          <p:cNvPr id="9" name="Slide Number Placeholder 8">
            <a:extLst>
              <a:ext uri="{FF2B5EF4-FFF2-40B4-BE49-F238E27FC236}">
                <a16:creationId xmlns:a16="http://schemas.microsoft.com/office/drawing/2014/main" id="{FA223DAF-CE07-4686-BCB2-F3AEF816CF21}"/>
              </a:ext>
            </a:extLst>
          </p:cNvPr>
          <p:cNvSpPr>
            <a:spLocks noGrp="1"/>
          </p:cNvSpPr>
          <p:nvPr>
            <p:ph type="sldNum" sz="quarter" idx="11"/>
          </p:nvPr>
        </p:nvSpPr>
        <p:spPr/>
        <p:txBody>
          <a:bodyPr/>
          <a:lstStyle/>
          <a:p>
            <a:pPr algn="ctr"/>
            <a:fld id="{EDE7B988-3E9B-4B27-B2CF-40215B35F356}" type="slidenum">
              <a:rPr lang="en-GB" smtClean="0"/>
              <a:pPr algn="ctr"/>
              <a:t>‹#›</a:t>
            </a:fld>
            <a:endParaRPr lang="en-GB" dirty="0"/>
          </a:p>
        </p:txBody>
      </p:sp>
    </p:spTree>
    <p:extLst>
      <p:ext uri="{BB962C8B-B14F-4D97-AF65-F5344CB8AC3E}">
        <p14:creationId xmlns:p14="http://schemas.microsoft.com/office/powerpoint/2010/main" val="1612142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a:xfrm>
            <a:off x="576000" y="504967"/>
            <a:ext cx="11327549" cy="1185722"/>
          </a:xfrm>
        </p:spPr>
        <p:txBody>
          <a:bodyPr/>
          <a:lstStyle/>
          <a:p>
            <a:r>
              <a:rPr lang="en-GB"/>
              <a:t>Click to edit Master title style</a:t>
            </a:r>
            <a:endParaRPr lang="en-US"/>
          </a:p>
        </p:txBody>
      </p:sp>
      <p:sp>
        <p:nvSpPr>
          <p:cNvPr id="3" name="Content Placeholder 2"/>
          <p:cNvSpPr>
            <a:spLocks noGrp="1"/>
          </p:cNvSpPr>
          <p:nvPr>
            <p:ph idx="1"/>
          </p:nvPr>
        </p:nvSpPr>
        <p:spPr>
          <a:xfrm>
            <a:off x="574350" y="2420938"/>
            <a:ext cx="5664001" cy="3756025"/>
          </a:xfrm>
        </p:spPr>
        <p:txBody>
          <a:bodyPr/>
          <a:lstStyle>
            <a:lvl1pPr>
              <a:spcBef>
                <a:spcPts val="0"/>
              </a:spcBef>
              <a:spcAft>
                <a:spcPts val="1200"/>
              </a:spcAft>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7270811" y="1960563"/>
            <a:ext cx="3675355" cy="4216400"/>
          </a:xfrm>
        </p:spPr>
        <p:txBody>
          <a:bodyPr/>
          <a:lstStyle/>
          <a:p>
            <a:r>
              <a:rPr lang="en-GB"/>
              <a:t>Click icon to add chart</a:t>
            </a:r>
          </a:p>
        </p:txBody>
      </p:sp>
      <p:pic>
        <p:nvPicPr>
          <p:cNvPr id="8" name="Picture 7" descr="Blue text on a black background&#10;&#10;Description automatically generated with medium confidence">
            <a:extLst>
              <a:ext uri="{FF2B5EF4-FFF2-40B4-BE49-F238E27FC236}">
                <a16:creationId xmlns:a16="http://schemas.microsoft.com/office/drawing/2014/main" id="{26502134-0190-974B-AA83-8861CB8920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150" y="6447883"/>
            <a:ext cx="786386" cy="121920"/>
          </a:xfrm>
          <a:prstGeom prst="rect">
            <a:avLst/>
          </a:prstGeom>
        </p:spPr>
      </p:pic>
    </p:spTree>
    <p:extLst>
      <p:ext uri="{BB962C8B-B14F-4D97-AF65-F5344CB8AC3E}">
        <p14:creationId xmlns:p14="http://schemas.microsoft.com/office/powerpoint/2010/main" val="963396654"/>
      </p:ext>
    </p:extLst>
  </p:cSld>
  <p:clrMapOvr>
    <a:masterClrMapping/>
  </p:clrMapOvr>
  <p:extLst>
    <p:ext uri="{DCECCB84-F9BA-43D5-87BE-67443E8EF086}">
      <p15:sldGuideLst xmlns:p15="http://schemas.microsoft.com/office/powerpoint/2012/main">
        <p15:guide id="1" orient="horz" pos="152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71">
          <p15:clr>
            <a:srgbClr val="FBAE40"/>
          </p15:clr>
        </p15:guide>
        <p15:guide id="8" pos="484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Pullout Statements+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E395-EE2D-44BC-83EA-D1CAEFD9EC12}"/>
              </a:ext>
            </a:extLst>
          </p:cNvPr>
          <p:cNvSpPr>
            <a:spLocks noGrp="1"/>
          </p:cNvSpPr>
          <p:nvPr>
            <p:ph type="title" hasCustomPrompt="1"/>
          </p:nvPr>
        </p:nvSpPr>
        <p:spPr>
          <a:xfrm>
            <a:off x="8280000" y="1836420"/>
            <a:ext cx="3310020" cy="3060000"/>
          </a:xfrm>
        </p:spPr>
        <p:txBody>
          <a:bodyPr anchor="t" anchorCtr="0"/>
          <a:lstStyle>
            <a:lvl1pPr marL="0" indent="0">
              <a:lnSpc>
                <a:spcPts val="2400"/>
              </a:lnSpc>
              <a:defRPr sz="2400">
                <a:solidFill>
                  <a:schemeClr val="bg1"/>
                </a:solidFill>
              </a:defRPr>
            </a:lvl1pPr>
          </a:lstStyle>
          <a:p>
            <a:r>
              <a:rPr lang="en-US"/>
              <a:t>Pull out statements</a:t>
            </a:r>
            <a:br>
              <a:rPr lang="en-US"/>
            </a:br>
            <a:endParaRPr lang="en-GB"/>
          </a:p>
        </p:txBody>
      </p:sp>
      <p:sp>
        <p:nvSpPr>
          <p:cNvPr id="7" name="Footer Placeholder 6">
            <a:extLst>
              <a:ext uri="{FF2B5EF4-FFF2-40B4-BE49-F238E27FC236}">
                <a16:creationId xmlns:a16="http://schemas.microsoft.com/office/drawing/2014/main" id="{637DD70E-409D-459A-9E4F-37C0E50CBF8B}"/>
              </a:ext>
            </a:extLst>
          </p:cNvPr>
          <p:cNvSpPr>
            <a:spLocks noGrp="1"/>
          </p:cNvSpPr>
          <p:nvPr>
            <p:ph type="ftr" sz="quarter" idx="10"/>
          </p:nvPr>
        </p:nvSpPr>
        <p:spPr/>
        <p:txBody>
          <a:bodyPr/>
          <a:lstStyle>
            <a:lvl1pPr>
              <a:defRPr>
                <a:solidFill>
                  <a:schemeClr val="bg2"/>
                </a:solidFill>
              </a:defRPr>
            </a:lvl1pPr>
          </a:lstStyle>
          <a:p>
            <a:r>
              <a:rPr lang="en-GB"/>
              <a:t>Presentation Title</a:t>
            </a:r>
          </a:p>
        </p:txBody>
      </p:sp>
      <p:sp>
        <p:nvSpPr>
          <p:cNvPr id="8" name="Slide Number Placeholder 7">
            <a:extLst>
              <a:ext uri="{FF2B5EF4-FFF2-40B4-BE49-F238E27FC236}">
                <a16:creationId xmlns:a16="http://schemas.microsoft.com/office/drawing/2014/main" id="{F91C4CF3-F1C3-4622-A358-415091FCF954}"/>
              </a:ext>
            </a:extLst>
          </p:cNvPr>
          <p:cNvSpPr>
            <a:spLocks noGrp="1"/>
          </p:cNvSpPr>
          <p:nvPr>
            <p:ph type="sldNum" sz="quarter" idx="11"/>
          </p:nvPr>
        </p:nvSpPr>
        <p:spPr/>
        <p:txBody>
          <a:bodyPr/>
          <a:lstStyle>
            <a:lvl1pPr algn="l">
              <a:defRPr>
                <a:solidFill>
                  <a:schemeClr val="bg2"/>
                </a:solidFill>
              </a:defRPr>
            </a:lvl1pPr>
          </a:lstStyle>
          <a:p>
            <a:fld id="{EDE7B988-3E9B-4B27-B2CF-40215B35F356}" type="slidenum">
              <a:rPr lang="en-GB" smtClean="0"/>
              <a:pPr/>
              <a:t>‹#›</a:t>
            </a:fld>
            <a:endParaRPr lang="en-GB"/>
          </a:p>
        </p:txBody>
      </p:sp>
      <p:sp>
        <p:nvSpPr>
          <p:cNvPr id="10" name="Picture Placeholder 9">
            <a:extLst>
              <a:ext uri="{FF2B5EF4-FFF2-40B4-BE49-F238E27FC236}">
                <a16:creationId xmlns:a16="http://schemas.microsoft.com/office/drawing/2014/main" id="{681711C4-3E80-4C66-9E46-73F4202B3FE1}"/>
              </a:ext>
            </a:extLst>
          </p:cNvPr>
          <p:cNvSpPr>
            <a:spLocks noGrp="1"/>
          </p:cNvSpPr>
          <p:nvPr>
            <p:ph type="pic" sz="quarter" idx="12"/>
          </p:nvPr>
        </p:nvSpPr>
        <p:spPr>
          <a:xfrm>
            <a:off x="0" y="0"/>
            <a:ext cx="7812000" cy="5390147"/>
          </a:xfrm>
        </p:spPr>
        <p:txBody>
          <a:bodyPr/>
          <a:lstStyle/>
          <a:p>
            <a:endParaRPr lang="en-GB"/>
          </a:p>
        </p:txBody>
      </p:sp>
      <p:sp>
        <p:nvSpPr>
          <p:cNvPr id="13" name="TextBox 12">
            <a:extLst>
              <a:ext uri="{FF2B5EF4-FFF2-40B4-BE49-F238E27FC236}">
                <a16:creationId xmlns:a16="http://schemas.microsoft.com/office/drawing/2014/main" id="{4AE1C43F-2D9C-46EA-8A7A-F17F44115C2A}"/>
              </a:ext>
            </a:extLst>
          </p:cNvPr>
          <p:cNvSpPr txBox="1"/>
          <p:nvPr userDrawn="1"/>
        </p:nvSpPr>
        <p:spPr>
          <a:xfrm>
            <a:off x="6203949" y="180000"/>
            <a:ext cx="1294131" cy="360000"/>
          </a:xfrm>
          <a:prstGeom prst="rect">
            <a:avLst/>
          </a:prstGeom>
          <a:noFill/>
        </p:spPr>
        <p:txBody>
          <a:bodyPr wrap="square" lIns="0" tIns="0" rIns="0" bIns="0" rtlCol="0" anchor="ctr" anchorCtr="0">
            <a:noAutofit/>
          </a:bodyPr>
          <a:lstStyle/>
          <a:p>
            <a:pPr algn="l"/>
            <a:r>
              <a:rPr lang="en-GB" sz="1200" b="0">
                <a:solidFill>
                  <a:schemeClr val="bg1"/>
                </a:solidFill>
              </a:rPr>
              <a:t>Financial Capability</a:t>
            </a:r>
          </a:p>
        </p:txBody>
      </p:sp>
    </p:spTree>
    <p:extLst>
      <p:ext uri="{BB962C8B-B14F-4D97-AF65-F5344CB8AC3E}">
        <p14:creationId xmlns:p14="http://schemas.microsoft.com/office/powerpoint/2010/main" val="4133113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C92362-4F9E-4C96-AC0F-83F7C3F83973}"/>
              </a:ext>
            </a:extLst>
          </p:cNvPr>
          <p:cNvSpPr>
            <a:spLocks noGrp="1"/>
          </p:cNvSpPr>
          <p:nvPr>
            <p:ph type="title" hasCustomPrompt="1"/>
          </p:nvPr>
        </p:nvSpPr>
        <p:spPr>
          <a:xfrm>
            <a:off x="647700" y="3106724"/>
            <a:ext cx="7108825" cy="2117907"/>
          </a:xfrm>
        </p:spPr>
        <p:txBody>
          <a:bodyPr/>
          <a:lstStyle>
            <a:lvl1pPr>
              <a:lnSpc>
                <a:spcPts val="5200"/>
              </a:lnSpc>
              <a:defRPr sz="6000">
                <a:solidFill>
                  <a:schemeClr val="bg1"/>
                </a:solidFill>
              </a:defRPr>
            </a:lvl1pPr>
          </a:lstStyle>
          <a:p>
            <a:r>
              <a:rPr lang="en-US"/>
              <a:t>Presentation main title</a:t>
            </a:r>
            <a:endParaRPr lang="en-GB"/>
          </a:p>
        </p:txBody>
      </p:sp>
      <p:sp>
        <p:nvSpPr>
          <p:cNvPr id="13" name="Text Placeholder 12">
            <a:extLst>
              <a:ext uri="{FF2B5EF4-FFF2-40B4-BE49-F238E27FC236}">
                <a16:creationId xmlns:a16="http://schemas.microsoft.com/office/drawing/2014/main" id="{35089091-7FC8-4C5B-8C52-1658E9F3A25E}"/>
              </a:ext>
            </a:extLst>
          </p:cNvPr>
          <p:cNvSpPr>
            <a:spLocks noGrp="1"/>
          </p:cNvSpPr>
          <p:nvPr>
            <p:ph type="body" sz="quarter" idx="10" hasCustomPrompt="1"/>
          </p:nvPr>
        </p:nvSpPr>
        <p:spPr>
          <a:xfrm>
            <a:off x="8062724" y="2916926"/>
            <a:ext cx="3851370" cy="433388"/>
          </a:xfrm>
        </p:spPr>
        <p:txBody>
          <a:bodyPr anchor="b" anchorCtr="0"/>
          <a:lstStyle>
            <a:lvl1pPr>
              <a:defRPr sz="2000">
                <a:solidFill>
                  <a:schemeClr val="bg1"/>
                </a:solidFill>
              </a:defRPr>
            </a:lvl1pPr>
          </a:lstStyle>
          <a:p>
            <a:pPr lvl="0"/>
            <a:r>
              <a:rPr lang="en-US"/>
              <a:t>Name Surname</a:t>
            </a:r>
            <a:endParaRPr lang="en-GB"/>
          </a:p>
        </p:txBody>
      </p:sp>
      <p:sp>
        <p:nvSpPr>
          <p:cNvPr id="15" name="Text Placeholder 14">
            <a:extLst>
              <a:ext uri="{FF2B5EF4-FFF2-40B4-BE49-F238E27FC236}">
                <a16:creationId xmlns:a16="http://schemas.microsoft.com/office/drawing/2014/main" id="{7141E00D-2012-4BC2-A6B5-A542F0C34F0B}"/>
              </a:ext>
            </a:extLst>
          </p:cNvPr>
          <p:cNvSpPr>
            <a:spLocks noGrp="1"/>
          </p:cNvSpPr>
          <p:nvPr>
            <p:ph type="body" sz="quarter" idx="11" hasCustomPrompt="1"/>
          </p:nvPr>
        </p:nvSpPr>
        <p:spPr>
          <a:xfrm>
            <a:off x="8062725" y="3350314"/>
            <a:ext cx="3851370" cy="1423840"/>
          </a:xfrm>
        </p:spPr>
        <p:txBody>
          <a:bodyPr/>
          <a:lstStyle>
            <a:lvl1pPr>
              <a:spcAft>
                <a:spcPts val="0"/>
              </a:spcAft>
              <a:defRPr sz="2000" b="0">
                <a:solidFill>
                  <a:schemeClr val="bg1"/>
                </a:solidFill>
              </a:defRPr>
            </a:lvl1pPr>
          </a:lstStyle>
          <a:p>
            <a:pPr lvl="0"/>
            <a:r>
              <a:rPr lang="en-US"/>
              <a:t>Company, URL and email</a:t>
            </a:r>
          </a:p>
        </p:txBody>
      </p:sp>
    </p:spTree>
    <p:extLst>
      <p:ext uri="{BB962C8B-B14F-4D97-AF65-F5344CB8AC3E}">
        <p14:creationId xmlns:p14="http://schemas.microsoft.com/office/powerpoint/2010/main" val="956301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C84B0-E006-484A-8C44-6205D0CCF8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0A92B773-D466-4459-A6CF-50FAE542E12B}"/>
              </a:ext>
            </a:extLst>
          </p:cNvPr>
          <p:cNvSpPr>
            <a:spLocks noGrp="1"/>
          </p:cNvSpPr>
          <p:nvPr>
            <p:ph type="ftr" sz="quarter" idx="10"/>
          </p:nvPr>
        </p:nvSpPr>
        <p:spPr/>
        <p:txBody>
          <a:bodyPr/>
          <a:lstStyle>
            <a:lvl1pPr>
              <a:defRPr>
                <a:solidFill>
                  <a:schemeClr val="bg2"/>
                </a:solidFill>
              </a:defRPr>
            </a:lvl1pPr>
          </a:lstStyle>
          <a:p>
            <a:r>
              <a:rPr lang="en-GB" dirty="0"/>
              <a:t>Presentation Title</a:t>
            </a:r>
          </a:p>
        </p:txBody>
      </p:sp>
      <p:sp>
        <p:nvSpPr>
          <p:cNvPr id="8" name="Slide Number Placeholder 7">
            <a:extLst>
              <a:ext uri="{FF2B5EF4-FFF2-40B4-BE49-F238E27FC236}">
                <a16:creationId xmlns:a16="http://schemas.microsoft.com/office/drawing/2014/main" id="{21A44DBE-F2B8-446F-BA32-3C95A54C49C2}"/>
              </a:ext>
            </a:extLst>
          </p:cNvPr>
          <p:cNvSpPr>
            <a:spLocks noGrp="1"/>
          </p:cNvSpPr>
          <p:nvPr>
            <p:ph type="sldNum" sz="quarter" idx="11"/>
          </p:nvPr>
        </p:nvSpPr>
        <p:spPr/>
        <p:txBody>
          <a:bodyPr/>
          <a:lstStyle>
            <a:lvl1pPr>
              <a:defRPr>
                <a:solidFill>
                  <a:schemeClr val="bg2"/>
                </a:solidFill>
              </a:defRPr>
            </a:lvl1pPr>
          </a:lstStyle>
          <a:p>
            <a:fld id="{EDE7B988-3E9B-4B27-B2CF-40215B35F356}" type="slidenum">
              <a:rPr lang="en-GB" smtClean="0"/>
              <a:pPr/>
              <a:t>‹#›</a:t>
            </a:fld>
            <a:endParaRPr lang="en-GB" dirty="0"/>
          </a:p>
        </p:txBody>
      </p:sp>
      <p:sp>
        <p:nvSpPr>
          <p:cNvPr id="4" name="Title 3">
            <a:extLst>
              <a:ext uri="{FF2B5EF4-FFF2-40B4-BE49-F238E27FC236}">
                <a16:creationId xmlns:a16="http://schemas.microsoft.com/office/drawing/2014/main" id="{D7D883D4-99BD-425F-B8BC-09D546496F1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18545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E395-EE2D-44BC-83EA-D1CAEFD9EC12}"/>
              </a:ext>
            </a:extLst>
          </p:cNvPr>
          <p:cNvSpPr>
            <a:spLocks noGrp="1"/>
          </p:cNvSpPr>
          <p:nvPr>
            <p:ph type="title" hasCustomPrompt="1"/>
          </p:nvPr>
        </p:nvSpPr>
        <p:spPr>
          <a:xfrm>
            <a:off x="1908000" y="1836000"/>
            <a:ext cx="9575820" cy="1470661"/>
          </a:xfrm>
        </p:spPr>
        <p:txBody>
          <a:bodyPr anchor="t" anchorCtr="0"/>
          <a:lstStyle>
            <a:lvl1pPr>
              <a:lnSpc>
                <a:spcPts val="4800"/>
              </a:lnSpc>
              <a:defRPr sz="4800">
                <a:solidFill>
                  <a:schemeClr val="tx2"/>
                </a:solidFill>
              </a:defRPr>
            </a:lvl1pPr>
          </a:lstStyle>
          <a:p>
            <a:r>
              <a:rPr lang="en-US" dirty="0"/>
              <a:t>Subtitle style</a:t>
            </a:r>
            <a:endParaRPr lang="en-GB" dirty="0"/>
          </a:p>
        </p:txBody>
      </p:sp>
      <p:sp>
        <p:nvSpPr>
          <p:cNvPr id="3" name="Text Placeholder 2">
            <a:extLst>
              <a:ext uri="{FF2B5EF4-FFF2-40B4-BE49-F238E27FC236}">
                <a16:creationId xmlns:a16="http://schemas.microsoft.com/office/drawing/2014/main" id="{E9083AA0-1E82-4D37-BD9D-49838619C6F9}"/>
              </a:ext>
            </a:extLst>
          </p:cNvPr>
          <p:cNvSpPr>
            <a:spLocks noGrp="1"/>
          </p:cNvSpPr>
          <p:nvPr>
            <p:ph type="body" idx="1" hasCustomPrompt="1"/>
          </p:nvPr>
        </p:nvSpPr>
        <p:spPr>
          <a:xfrm>
            <a:off x="2556000" y="3276000"/>
            <a:ext cx="8920500" cy="1127700"/>
          </a:xfrm>
        </p:spPr>
        <p:txBody>
          <a:bodyPr/>
          <a:lstStyle>
            <a:lvl1pPr marL="0" indent="0">
              <a:lnSpc>
                <a:spcPts val="2000"/>
              </a:lnSpc>
              <a:spcAft>
                <a:spcPts val="0"/>
              </a:spcAft>
              <a:buNone/>
              <a:defRPr sz="19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Overall explanation</a:t>
            </a:r>
          </a:p>
        </p:txBody>
      </p:sp>
      <p:sp>
        <p:nvSpPr>
          <p:cNvPr id="8" name="Slide Number Placeholder 7">
            <a:extLst>
              <a:ext uri="{FF2B5EF4-FFF2-40B4-BE49-F238E27FC236}">
                <a16:creationId xmlns:a16="http://schemas.microsoft.com/office/drawing/2014/main" id="{F91C4CF3-F1C3-4622-A358-415091FCF954}"/>
              </a:ext>
            </a:extLst>
          </p:cNvPr>
          <p:cNvSpPr>
            <a:spLocks noGrp="1"/>
          </p:cNvSpPr>
          <p:nvPr>
            <p:ph type="sldNum" sz="quarter" idx="11"/>
          </p:nvPr>
        </p:nvSpPr>
        <p:spPr>
          <a:xfrm>
            <a:off x="6203949" y="6300000"/>
            <a:ext cx="540000" cy="360000"/>
          </a:xfrm>
        </p:spPr>
        <p:txBody>
          <a:bodyPr/>
          <a:lstStyle>
            <a:lvl1pPr>
              <a:defRPr>
                <a:solidFill>
                  <a:schemeClr val="bg1"/>
                </a:solidFill>
              </a:defRPr>
            </a:lvl1pPr>
          </a:lstStyle>
          <a:p>
            <a:fld id="{EDE7B988-3E9B-4B27-B2CF-40215B35F356}" type="slidenum">
              <a:rPr lang="en-GB" smtClean="0"/>
              <a:pPr/>
              <a:t>‹#›</a:t>
            </a:fld>
            <a:endParaRPr lang="en-GB" dirty="0"/>
          </a:p>
        </p:txBody>
      </p:sp>
      <p:sp>
        <p:nvSpPr>
          <p:cNvPr id="12" name="TextBox 11">
            <a:extLst>
              <a:ext uri="{FF2B5EF4-FFF2-40B4-BE49-F238E27FC236}">
                <a16:creationId xmlns:a16="http://schemas.microsoft.com/office/drawing/2014/main" id="{4CAD67FC-02A2-48CA-AF42-1D8AAFE5FF83}"/>
              </a:ext>
            </a:extLst>
          </p:cNvPr>
          <p:cNvSpPr txBox="1"/>
          <p:nvPr userDrawn="1"/>
        </p:nvSpPr>
        <p:spPr>
          <a:xfrm>
            <a:off x="6469380" y="6300000"/>
            <a:ext cx="2278380" cy="360000"/>
          </a:xfrm>
          <a:prstGeom prst="rect">
            <a:avLst/>
          </a:prstGeom>
          <a:noFill/>
        </p:spPr>
        <p:txBody>
          <a:bodyPr wrap="square" lIns="0" tIns="0" rIns="0" bIns="0" rtlCol="0" anchor="ctr" anchorCtr="0">
            <a:noAutofit/>
          </a:bodyPr>
          <a:lstStyle/>
          <a:p>
            <a:pPr algn="r"/>
            <a:r>
              <a:rPr lang="en-GB" sz="1200" b="1" dirty="0">
                <a:solidFill>
                  <a:schemeClr val="accent1"/>
                </a:solidFill>
              </a:rPr>
              <a:t>Client Name</a:t>
            </a:r>
          </a:p>
        </p:txBody>
      </p:sp>
      <p:sp>
        <p:nvSpPr>
          <p:cNvPr id="9" name="Footer Placeholder 4">
            <a:extLst>
              <a:ext uri="{FF2B5EF4-FFF2-40B4-BE49-F238E27FC236}">
                <a16:creationId xmlns:a16="http://schemas.microsoft.com/office/drawing/2014/main" id="{9E31A76E-5F88-2647-A429-A54E4252A8E7}"/>
              </a:ext>
            </a:extLst>
          </p:cNvPr>
          <p:cNvSpPr>
            <a:spLocks noGrp="1"/>
          </p:cNvSpPr>
          <p:nvPr>
            <p:ph type="ftr" sz="quarter" idx="3"/>
          </p:nvPr>
        </p:nvSpPr>
        <p:spPr>
          <a:xfrm>
            <a:off x="720000" y="6287495"/>
            <a:ext cx="3445754" cy="360000"/>
          </a:xfrm>
          <a:prstGeom prst="rect">
            <a:avLst/>
          </a:prstGeom>
        </p:spPr>
        <p:txBody>
          <a:bodyPr vert="horz" wrap="square" lIns="0" tIns="0" rIns="0" bIns="0" rtlCol="0" anchor="ctr" anchorCtr="0">
            <a:noAutofit/>
          </a:bodyPr>
          <a:lstStyle>
            <a:lvl1pPr algn="l">
              <a:defRPr sz="1200" b="0">
                <a:solidFill>
                  <a:schemeClr val="bg1"/>
                </a:solidFill>
              </a:defRPr>
            </a:lvl1pPr>
          </a:lstStyle>
          <a:p>
            <a:r>
              <a:rPr lang="en-GB" dirty="0"/>
              <a:t>Presentation Title</a:t>
            </a:r>
          </a:p>
        </p:txBody>
      </p:sp>
    </p:spTree>
    <p:extLst>
      <p:ext uri="{BB962C8B-B14F-4D97-AF65-F5344CB8AC3E}">
        <p14:creationId xmlns:p14="http://schemas.microsoft.com/office/powerpoint/2010/main" val="183812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B7A74-DD5C-4447-90F6-202421F7A7B3}"/>
              </a:ext>
            </a:extLst>
          </p:cNvPr>
          <p:cNvSpPr/>
          <p:nvPr userDrawn="1"/>
        </p:nvSpPr>
        <p:spPr>
          <a:xfrm>
            <a:off x="0" y="914400"/>
            <a:ext cx="9577137" cy="4596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F91C4CF3-F1C3-4622-A358-415091FCF954}"/>
              </a:ext>
            </a:extLst>
          </p:cNvPr>
          <p:cNvSpPr>
            <a:spLocks noGrp="1"/>
          </p:cNvSpPr>
          <p:nvPr>
            <p:ph type="sldNum" sz="quarter" idx="11"/>
          </p:nvPr>
        </p:nvSpPr>
        <p:spPr>
          <a:xfrm>
            <a:off x="6203949" y="6300000"/>
            <a:ext cx="540000" cy="360000"/>
          </a:xfrm>
        </p:spPr>
        <p:txBody>
          <a:bodyPr/>
          <a:lstStyle>
            <a:lvl1pPr>
              <a:defRPr>
                <a:solidFill>
                  <a:schemeClr val="bg1"/>
                </a:solidFill>
              </a:defRPr>
            </a:lvl1pPr>
          </a:lstStyle>
          <a:p>
            <a:fld id="{EDE7B988-3E9B-4B27-B2CF-40215B35F356}" type="slidenum">
              <a:rPr lang="en-GB" smtClean="0"/>
              <a:pPr/>
              <a:t>‹#›</a:t>
            </a:fld>
            <a:endParaRPr lang="en-GB" dirty="0"/>
          </a:p>
        </p:txBody>
      </p:sp>
      <p:sp>
        <p:nvSpPr>
          <p:cNvPr id="12" name="TextBox 11">
            <a:extLst>
              <a:ext uri="{FF2B5EF4-FFF2-40B4-BE49-F238E27FC236}">
                <a16:creationId xmlns:a16="http://schemas.microsoft.com/office/drawing/2014/main" id="{4CAD67FC-02A2-48CA-AF42-1D8AAFE5FF83}"/>
              </a:ext>
            </a:extLst>
          </p:cNvPr>
          <p:cNvSpPr txBox="1"/>
          <p:nvPr userDrawn="1"/>
        </p:nvSpPr>
        <p:spPr>
          <a:xfrm>
            <a:off x="6469380" y="6300000"/>
            <a:ext cx="2278380" cy="360000"/>
          </a:xfrm>
          <a:prstGeom prst="rect">
            <a:avLst/>
          </a:prstGeom>
          <a:noFill/>
        </p:spPr>
        <p:txBody>
          <a:bodyPr wrap="square" lIns="0" tIns="0" rIns="0" bIns="0" rtlCol="0" anchor="ctr" anchorCtr="0">
            <a:noAutofit/>
          </a:bodyPr>
          <a:lstStyle/>
          <a:p>
            <a:pPr algn="r"/>
            <a:r>
              <a:rPr lang="en-GB" sz="1200" b="1" dirty="0">
                <a:solidFill>
                  <a:schemeClr val="accent1"/>
                </a:solidFill>
              </a:rPr>
              <a:t>Client Name</a:t>
            </a:r>
          </a:p>
        </p:txBody>
      </p:sp>
      <p:sp>
        <p:nvSpPr>
          <p:cNvPr id="9" name="Footer Placeholder 4">
            <a:extLst>
              <a:ext uri="{FF2B5EF4-FFF2-40B4-BE49-F238E27FC236}">
                <a16:creationId xmlns:a16="http://schemas.microsoft.com/office/drawing/2014/main" id="{9E31A76E-5F88-2647-A429-A54E4252A8E7}"/>
              </a:ext>
            </a:extLst>
          </p:cNvPr>
          <p:cNvSpPr>
            <a:spLocks noGrp="1"/>
          </p:cNvSpPr>
          <p:nvPr>
            <p:ph type="ftr" sz="quarter" idx="3"/>
          </p:nvPr>
        </p:nvSpPr>
        <p:spPr>
          <a:xfrm>
            <a:off x="720000" y="6287495"/>
            <a:ext cx="3445754" cy="360000"/>
          </a:xfrm>
          <a:prstGeom prst="rect">
            <a:avLst/>
          </a:prstGeom>
        </p:spPr>
        <p:txBody>
          <a:bodyPr vert="horz" wrap="square" lIns="0" tIns="0" rIns="0" bIns="0" rtlCol="0" anchor="ctr" anchorCtr="0">
            <a:noAutofit/>
          </a:bodyPr>
          <a:lstStyle>
            <a:lvl1pPr algn="l">
              <a:defRPr sz="1200" b="0">
                <a:solidFill>
                  <a:schemeClr val="bg1"/>
                </a:solidFill>
              </a:defRPr>
            </a:lvl1pPr>
          </a:lstStyle>
          <a:p>
            <a:r>
              <a:rPr lang="en-GB" dirty="0"/>
              <a:t>Presentation Title</a:t>
            </a:r>
          </a:p>
        </p:txBody>
      </p:sp>
      <p:sp>
        <p:nvSpPr>
          <p:cNvPr id="10" name="Title 1">
            <a:extLst>
              <a:ext uri="{FF2B5EF4-FFF2-40B4-BE49-F238E27FC236}">
                <a16:creationId xmlns:a16="http://schemas.microsoft.com/office/drawing/2014/main" id="{A837D511-A31C-0148-928F-8A11D978B85B}"/>
              </a:ext>
            </a:extLst>
          </p:cNvPr>
          <p:cNvSpPr>
            <a:spLocks noGrp="1"/>
          </p:cNvSpPr>
          <p:nvPr>
            <p:ph type="title" hasCustomPrompt="1"/>
          </p:nvPr>
        </p:nvSpPr>
        <p:spPr>
          <a:xfrm>
            <a:off x="720000" y="1264920"/>
            <a:ext cx="8375874" cy="2783862"/>
          </a:xfrm>
        </p:spPr>
        <p:txBody>
          <a:bodyPr anchor="t" anchorCtr="0"/>
          <a:lstStyle>
            <a:lvl1pPr marL="180000" indent="-180000">
              <a:lnSpc>
                <a:spcPts val="3900"/>
              </a:lnSpc>
              <a:defRPr sz="3900">
                <a:solidFill>
                  <a:srgbClr val="2A6AB2"/>
                </a:solidFill>
              </a:defRPr>
            </a:lvl1pPr>
          </a:lstStyle>
          <a:p>
            <a:r>
              <a:rPr lang="en-US" dirty="0"/>
              <a:t>“Pull out statements</a:t>
            </a:r>
            <a:br>
              <a:rPr lang="en-US" dirty="0"/>
            </a:br>
            <a:endParaRPr lang="en-GB" dirty="0"/>
          </a:p>
        </p:txBody>
      </p:sp>
      <p:sp>
        <p:nvSpPr>
          <p:cNvPr id="11" name="Text Placeholder 2">
            <a:extLst>
              <a:ext uri="{FF2B5EF4-FFF2-40B4-BE49-F238E27FC236}">
                <a16:creationId xmlns:a16="http://schemas.microsoft.com/office/drawing/2014/main" id="{046A3C35-1B48-B248-899D-AA57DB9792A4}"/>
              </a:ext>
            </a:extLst>
          </p:cNvPr>
          <p:cNvSpPr>
            <a:spLocks noGrp="1"/>
          </p:cNvSpPr>
          <p:nvPr>
            <p:ph type="body" idx="1" hasCustomPrompt="1"/>
          </p:nvPr>
        </p:nvSpPr>
        <p:spPr>
          <a:xfrm>
            <a:off x="1091014" y="4048782"/>
            <a:ext cx="5760000" cy="905700"/>
          </a:xfrm>
        </p:spPr>
        <p:txBody>
          <a:bodyPr/>
          <a:lstStyle>
            <a:lvl1pPr marL="0" indent="0">
              <a:lnSpc>
                <a:spcPts val="1900"/>
              </a:lnSpc>
              <a:spcAft>
                <a:spcPts val="0"/>
              </a:spcAft>
              <a:buNone/>
              <a:defRPr sz="1900" b="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Author, Job title et al</a:t>
            </a:r>
          </a:p>
        </p:txBody>
      </p:sp>
    </p:spTree>
    <p:extLst>
      <p:ext uri="{BB962C8B-B14F-4D97-AF65-F5344CB8AC3E}">
        <p14:creationId xmlns:p14="http://schemas.microsoft.com/office/powerpoint/2010/main" val="4194505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Pullout Stat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E395-EE2D-44BC-83EA-D1CAEFD9EC12}"/>
              </a:ext>
            </a:extLst>
          </p:cNvPr>
          <p:cNvSpPr>
            <a:spLocks noGrp="1"/>
          </p:cNvSpPr>
          <p:nvPr>
            <p:ph type="title" hasCustomPrompt="1"/>
          </p:nvPr>
        </p:nvSpPr>
        <p:spPr>
          <a:xfrm>
            <a:off x="720000" y="1264920"/>
            <a:ext cx="6442800" cy="2651760"/>
          </a:xfrm>
        </p:spPr>
        <p:txBody>
          <a:bodyPr anchor="t" anchorCtr="0"/>
          <a:lstStyle>
            <a:lvl1pPr marL="180000" indent="-180000">
              <a:lnSpc>
                <a:spcPts val="3900"/>
              </a:lnSpc>
              <a:defRPr sz="3900">
                <a:solidFill>
                  <a:schemeClr val="accent1"/>
                </a:solidFill>
              </a:defRPr>
            </a:lvl1pPr>
          </a:lstStyle>
          <a:p>
            <a:r>
              <a:rPr lang="en-US" dirty="0"/>
              <a:t>“Pull out statements</a:t>
            </a:r>
            <a:br>
              <a:rPr lang="en-US" dirty="0"/>
            </a:br>
            <a:endParaRPr lang="en-GB" dirty="0"/>
          </a:p>
        </p:txBody>
      </p:sp>
      <p:sp>
        <p:nvSpPr>
          <p:cNvPr id="3" name="Text Placeholder 2">
            <a:extLst>
              <a:ext uri="{FF2B5EF4-FFF2-40B4-BE49-F238E27FC236}">
                <a16:creationId xmlns:a16="http://schemas.microsoft.com/office/drawing/2014/main" id="{E9083AA0-1E82-4D37-BD9D-49838619C6F9}"/>
              </a:ext>
            </a:extLst>
          </p:cNvPr>
          <p:cNvSpPr>
            <a:spLocks noGrp="1"/>
          </p:cNvSpPr>
          <p:nvPr>
            <p:ph type="body" idx="1" hasCustomPrompt="1"/>
          </p:nvPr>
        </p:nvSpPr>
        <p:spPr>
          <a:xfrm>
            <a:off x="1091014" y="4048782"/>
            <a:ext cx="5760000" cy="905700"/>
          </a:xfrm>
        </p:spPr>
        <p:txBody>
          <a:bodyPr/>
          <a:lstStyle>
            <a:lvl1pPr marL="0" indent="0">
              <a:lnSpc>
                <a:spcPts val="1900"/>
              </a:lnSpc>
              <a:spcAft>
                <a:spcPts val="0"/>
              </a:spcAft>
              <a:buNone/>
              <a:defRPr sz="19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Author, Job title et al</a:t>
            </a:r>
          </a:p>
        </p:txBody>
      </p:sp>
      <p:sp>
        <p:nvSpPr>
          <p:cNvPr id="7" name="Footer Placeholder 6">
            <a:extLst>
              <a:ext uri="{FF2B5EF4-FFF2-40B4-BE49-F238E27FC236}">
                <a16:creationId xmlns:a16="http://schemas.microsoft.com/office/drawing/2014/main" id="{637DD70E-409D-459A-9E4F-37C0E50CBF8B}"/>
              </a:ext>
            </a:extLst>
          </p:cNvPr>
          <p:cNvSpPr>
            <a:spLocks noGrp="1"/>
          </p:cNvSpPr>
          <p:nvPr>
            <p:ph type="ftr" sz="quarter" idx="10"/>
          </p:nvPr>
        </p:nvSpPr>
        <p:spPr/>
        <p:txBody>
          <a:bodyPr/>
          <a:lstStyle>
            <a:lvl1pPr>
              <a:defRPr>
                <a:solidFill>
                  <a:schemeClr val="bg2"/>
                </a:solidFill>
              </a:defRPr>
            </a:lvl1pPr>
          </a:lstStyle>
          <a:p>
            <a:r>
              <a:rPr lang="en-GB" dirty="0"/>
              <a:t>Presentation Title</a:t>
            </a:r>
          </a:p>
        </p:txBody>
      </p:sp>
      <p:sp>
        <p:nvSpPr>
          <p:cNvPr id="8" name="Slide Number Placeholder 7">
            <a:extLst>
              <a:ext uri="{FF2B5EF4-FFF2-40B4-BE49-F238E27FC236}">
                <a16:creationId xmlns:a16="http://schemas.microsoft.com/office/drawing/2014/main" id="{F91C4CF3-F1C3-4622-A358-415091FCF954}"/>
              </a:ext>
            </a:extLst>
          </p:cNvPr>
          <p:cNvSpPr>
            <a:spLocks noGrp="1"/>
          </p:cNvSpPr>
          <p:nvPr>
            <p:ph type="sldNum" sz="quarter" idx="11"/>
          </p:nvPr>
        </p:nvSpPr>
        <p:spPr/>
        <p:txBody>
          <a:bodyPr/>
          <a:lstStyle>
            <a:lvl1pPr algn="l">
              <a:defRPr>
                <a:solidFill>
                  <a:schemeClr val="bg2"/>
                </a:solidFill>
              </a:defRPr>
            </a:lvl1pPr>
          </a:lstStyle>
          <a:p>
            <a:fld id="{EDE7B988-3E9B-4B27-B2CF-40215B35F356}" type="slidenum">
              <a:rPr lang="en-GB" smtClean="0"/>
              <a:pPr/>
              <a:t>‹#›</a:t>
            </a:fld>
            <a:endParaRPr lang="en-GB" dirty="0"/>
          </a:p>
        </p:txBody>
      </p:sp>
    </p:spTree>
    <p:extLst>
      <p:ext uri="{BB962C8B-B14F-4D97-AF65-F5344CB8AC3E}">
        <p14:creationId xmlns:p14="http://schemas.microsoft.com/office/powerpoint/2010/main" val="219579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ullout Statements+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E395-EE2D-44BC-83EA-D1CAEFD9EC12}"/>
              </a:ext>
            </a:extLst>
          </p:cNvPr>
          <p:cNvSpPr>
            <a:spLocks noGrp="1"/>
          </p:cNvSpPr>
          <p:nvPr>
            <p:ph type="title" hasCustomPrompt="1"/>
          </p:nvPr>
        </p:nvSpPr>
        <p:spPr>
          <a:xfrm>
            <a:off x="8280000" y="1836420"/>
            <a:ext cx="3310020" cy="3060000"/>
          </a:xfrm>
        </p:spPr>
        <p:txBody>
          <a:bodyPr anchor="t" anchorCtr="0"/>
          <a:lstStyle>
            <a:lvl1pPr marL="0" indent="0">
              <a:lnSpc>
                <a:spcPts val="2400"/>
              </a:lnSpc>
              <a:defRPr sz="2400">
                <a:solidFill>
                  <a:schemeClr val="bg1"/>
                </a:solidFill>
              </a:defRPr>
            </a:lvl1pPr>
          </a:lstStyle>
          <a:p>
            <a:r>
              <a:rPr lang="en-US"/>
              <a:t>Pull out statements</a:t>
            </a:r>
            <a:br>
              <a:rPr lang="en-US"/>
            </a:br>
            <a:endParaRPr lang="en-GB"/>
          </a:p>
        </p:txBody>
      </p:sp>
      <p:sp>
        <p:nvSpPr>
          <p:cNvPr id="7" name="Footer Placeholder 6">
            <a:extLst>
              <a:ext uri="{FF2B5EF4-FFF2-40B4-BE49-F238E27FC236}">
                <a16:creationId xmlns:a16="http://schemas.microsoft.com/office/drawing/2014/main" id="{637DD70E-409D-459A-9E4F-37C0E50CBF8B}"/>
              </a:ext>
            </a:extLst>
          </p:cNvPr>
          <p:cNvSpPr>
            <a:spLocks noGrp="1"/>
          </p:cNvSpPr>
          <p:nvPr>
            <p:ph type="ftr" sz="quarter" idx="10"/>
          </p:nvPr>
        </p:nvSpPr>
        <p:spPr/>
        <p:txBody>
          <a:bodyPr/>
          <a:lstStyle>
            <a:lvl1pPr>
              <a:defRPr>
                <a:solidFill>
                  <a:schemeClr val="bg2"/>
                </a:solidFill>
              </a:defRPr>
            </a:lvl1pPr>
          </a:lstStyle>
          <a:p>
            <a:r>
              <a:rPr lang="en-GB" dirty="0"/>
              <a:t>Presentation Title</a:t>
            </a:r>
          </a:p>
        </p:txBody>
      </p:sp>
      <p:sp>
        <p:nvSpPr>
          <p:cNvPr id="8" name="Slide Number Placeholder 7">
            <a:extLst>
              <a:ext uri="{FF2B5EF4-FFF2-40B4-BE49-F238E27FC236}">
                <a16:creationId xmlns:a16="http://schemas.microsoft.com/office/drawing/2014/main" id="{F91C4CF3-F1C3-4622-A358-415091FCF954}"/>
              </a:ext>
            </a:extLst>
          </p:cNvPr>
          <p:cNvSpPr>
            <a:spLocks noGrp="1"/>
          </p:cNvSpPr>
          <p:nvPr>
            <p:ph type="sldNum" sz="quarter" idx="11"/>
          </p:nvPr>
        </p:nvSpPr>
        <p:spPr/>
        <p:txBody>
          <a:bodyPr/>
          <a:lstStyle>
            <a:lvl1pPr algn="l">
              <a:defRPr>
                <a:solidFill>
                  <a:schemeClr val="bg2"/>
                </a:solidFill>
              </a:defRPr>
            </a:lvl1pPr>
          </a:lstStyle>
          <a:p>
            <a:fld id="{EDE7B988-3E9B-4B27-B2CF-40215B35F356}" type="slidenum">
              <a:rPr lang="en-GB" smtClean="0"/>
              <a:pPr/>
              <a:t>‹#›</a:t>
            </a:fld>
            <a:endParaRPr lang="en-GB" dirty="0"/>
          </a:p>
        </p:txBody>
      </p:sp>
      <p:sp>
        <p:nvSpPr>
          <p:cNvPr id="10" name="Picture Placeholder 9">
            <a:extLst>
              <a:ext uri="{FF2B5EF4-FFF2-40B4-BE49-F238E27FC236}">
                <a16:creationId xmlns:a16="http://schemas.microsoft.com/office/drawing/2014/main" id="{681711C4-3E80-4C66-9E46-73F4202B3FE1}"/>
              </a:ext>
            </a:extLst>
          </p:cNvPr>
          <p:cNvSpPr>
            <a:spLocks noGrp="1"/>
          </p:cNvSpPr>
          <p:nvPr>
            <p:ph type="pic" sz="quarter" idx="12"/>
          </p:nvPr>
        </p:nvSpPr>
        <p:spPr>
          <a:xfrm>
            <a:off x="0" y="0"/>
            <a:ext cx="7812000" cy="5390147"/>
          </a:xfrm>
        </p:spPr>
        <p:txBody>
          <a:bodyPr/>
          <a:lstStyle/>
          <a:p>
            <a:endParaRPr lang="en-GB" dirty="0"/>
          </a:p>
        </p:txBody>
      </p:sp>
      <p:sp>
        <p:nvSpPr>
          <p:cNvPr id="13" name="TextBox 12">
            <a:extLst>
              <a:ext uri="{FF2B5EF4-FFF2-40B4-BE49-F238E27FC236}">
                <a16:creationId xmlns:a16="http://schemas.microsoft.com/office/drawing/2014/main" id="{4AE1C43F-2D9C-46EA-8A7A-F17F44115C2A}"/>
              </a:ext>
            </a:extLst>
          </p:cNvPr>
          <p:cNvSpPr txBox="1"/>
          <p:nvPr userDrawn="1"/>
        </p:nvSpPr>
        <p:spPr>
          <a:xfrm>
            <a:off x="6203949" y="180000"/>
            <a:ext cx="1294131" cy="360000"/>
          </a:xfrm>
          <a:prstGeom prst="rect">
            <a:avLst/>
          </a:prstGeom>
          <a:noFill/>
        </p:spPr>
        <p:txBody>
          <a:bodyPr wrap="square" lIns="0" tIns="0" rIns="0" bIns="0" rtlCol="0" anchor="ctr" anchorCtr="0">
            <a:noAutofit/>
          </a:bodyPr>
          <a:lstStyle/>
          <a:p>
            <a:pPr algn="l"/>
            <a:r>
              <a:rPr lang="en-GB" sz="1200" b="0" dirty="0">
                <a:solidFill>
                  <a:schemeClr val="bg1"/>
                </a:solidFill>
              </a:rPr>
              <a:t>Financial Capability</a:t>
            </a:r>
          </a:p>
        </p:txBody>
      </p:sp>
    </p:spTree>
    <p:extLst>
      <p:ext uri="{BB962C8B-B14F-4D97-AF65-F5344CB8AC3E}">
        <p14:creationId xmlns:p14="http://schemas.microsoft.com/office/powerpoint/2010/main" val="2661000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C291-A256-48FD-BE28-49A033DDE2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34012B-EB1E-4607-B482-8CFB6FC21D2F}"/>
              </a:ext>
            </a:extLst>
          </p:cNvPr>
          <p:cNvSpPr>
            <a:spLocks noGrp="1"/>
          </p:cNvSpPr>
          <p:nvPr>
            <p:ph sz="half" idx="1"/>
          </p:nvPr>
        </p:nvSpPr>
        <p:spPr>
          <a:xfrm>
            <a:off x="720000" y="1872000"/>
            <a:ext cx="5940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B4CBAD-6F37-4FCD-B6E5-8A1E09BFD843}"/>
              </a:ext>
            </a:extLst>
          </p:cNvPr>
          <p:cNvSpPr>
            <a:spLocks noGrp="1"/>
          </p:cNvSpPr>
          <p:nvPr>
            <p:ph sz="half" idx="2"/>
          </p:nvPr>
        </p:nvSpPr>
        <p:spPr>
          <a:xfrm>
            <a:off x="7010400" y="1872000"/>
            <a:ext cx="44628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03EB15B5-A59A-48E3-9E31-64100D0A6DD1}"/>
              </a:ext>
            </a:extLst>
          </p:cNvPr>
          <p:cNvSpPr>
            <a:spLocks noGrp="1"/>
          </p:cNvSpPr>
          <p:nvPr>
            <p:ph type="ftr" sz="quarter" idx="10"/>
          </p:nvPr>
        </p:nvSpPr>
        <p:spPr/>
        <p:txBody>
          <a:bodyPr/>
          <a:lstStyle>
            <a:lvl1pPr>
              <a:defRPr>
                <a:solidFill>
                  <a:schemeClr val="bg2"/>
                </a:solidFill>
              </a:defRPr>
            </a:lvl1pPr>
          </a:lstStyle>
          <a:p>
            <a:r>
              <a:rPr lang="en-GB" dirty="0"/>
              <a:t>Presentation Title</a:t>
            </a:r>
          </a:p>
        </p:txBody>
      </p:sp>
      <p:sp>
        <p:nvSpPr>
          <p:cNvPr id="9" name="Slide Number Placeholder 8">
            <a:extLst>
              <a:ext uri="{FF2B5EF4-FFF2-40B4-BE49-F238E27FC236}">
                <a16:creationId xmlns:a16="http://schemas.microsoft.com/office/drawing/2014/main" id="{FA223DAF-CE07-4686-BCB2-F3AEF816CF21}"/>
              </a:ext>
            </a:extLst>
          </p:cNvPr>
          <p:cNvSpPr>
            <a:spLocks noGrp="1"/>
          </p:cNvSpPr>
          <p:nvPr>
            <p:ph type="sldNum" sz="quarter" idx="11"/>
          </p:nvPr>
        </p:nvSpPr>
        <p:spPr/>
        <p:txBody>
          <a:bodyPr/>
          <a:lstStyle>
            <a:lvl1pPr algn="l">
              <a:defRPr>
                <a:solidFill>
                  <a:schemeClr val="bg2"/>
                </a:solidFill>
              </a:defRPr>
            </a:lvl1pPr>
          </a:lstStyle>
          <a:p>
            <a:fld id="{EDE7B988-3E9B-4B27-B2CF-40215B35F356}" type="slidenum">
              <a:rPr lang="en-GB" smtClean="0"/>
              <a:pPr/>
              <a:t>‹#›</a:t>
            </a:fld>
            <a:endParaRPr lang="en-GB" dirty="0"/>
          </a:p>
        </p:txBody>
      </p:sp>
    </p:spTree>
    <p:extLst>
      <p:ext uri="{BB962C8B-B14F-4D97-AF65-F5344CB8AC3E}">
        <p14:creationId xmlns:p14="http://schemas.microsoft.com/office/powerpoint/2010/main" val="2346679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C291-A256-48FD-BE28-49A033DDE23A}"/>
              </a:ext>
            </a:extLst>
          </p:cNvPr>
          <p:cNvSpPr>
            <a:spLocks noGrp="1"/>
          </p:cNvSpPr>
          <p:nvPr>
            <p:ph type="title" hasCustomPrompt="1"/>
          </p:nvPr>
        </p:nvSpPr>
        <p:spPr>
          <a:xfrm>
            <a:off x="6366000" y="540000"/>
            <a:ext cx="5107200" cy="1125912"/>
          </a:xfrm>
        </p:spPr>
        <p:txBody>
          <a:bodyPr/>
          <a:lstStyle>
            <a:lvl1pPr>
              <a:defRPr>
                <a:solidFill>
                  <a:schemeClr val="accent1"/>
                </a:solidFill>
              </a:defRPr>
            </a:lvl1pPr>
          </a:lstStyle>
          <a:p>
            <a:r>
              <a:rPr lang="en-US"/>
              <a:t>Page Title</a:t>
            </a:r>
            <a:endParaRPr lang="en-GB"/>
          </a:p>
        </p:txBody>
      </p:sp>
      <p:sp>
        <p:nvSpPr>
          <p:cNvPr id="3" name="Content Placeholder 2">
            <a:extLst>
              <a:ext uri="{FF2B5EF4-FFF2-40B4-BE49-F238E27FC236}">
                <a16:creationId xmlns:a16="http://schemas.microsoft.com/office/drawing/2014/main" id="{9D34012B-EB1E-4607-B482-8CFB6FC21D2F}"/>
              </a:ext>
            </a:extLst>
          </p:cNvPr>
          <p:cNvSpPr>
            <a:spLocks noGrp="1"/>
          </p:cNvSpPr>
          <p:nvPr>
            <p:ph sz="half" idx="1" hasCustomPrompt="1"/>
          </p:nvPr>
        </p:nvSpPr>
        <p:spPr>
          <a:xfrm>
            <a:off x="6366000" y="1872000"/>
            <a:ext cx="5107200" cy="4320000"/>
          </a:xfrm>
          <a:noFill/>
        </p:spPr>
        <p:txBody>
          <a:bodyPr/>
          <a:lstStyle>
            <a:lvl1pPr>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Introduction copy</a:t>
            </a:r>
          </a:p>
          <a:p>
            <a:pPr lvl="1"/>
            <a:r>
              <a:rPr lang="en-US"/>
              <a:t>Body copy</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03EB15B5-A59A-48E3-9E31-64100D0A6DD1}"/>
              </a:ext>
            </a:extLst>
          </p:cNvPr>
          <p:cNvSpPr>
            <a:spLocks noGrp="1"/>
          </p:cNvSpPr>
          <p:nvPr>
            <p:ph type="ftr" sz="quarter" idx="10"/>
          </p:nvPr>
        </p:nvSpPr>
        <p:spPr/>
        <p:txBody>
          <a:bodyPr/>
          <a:lstStyle>
            <a:lvl1pPr>
              <a:defRPr>
                <a:solidFill>
                  <a:schemeClr val="bg1"/>
                </a:solidFill>
              </a:defRPr>
            </a:lvl1pPr>
          </a:lstStyle>
          <a:p>
            <a:r>
              <a:rPr lang="en-GB" dirty="0"/>
              <a:t>Presentation Title</a:t>
            </a:r>
          </a:p>
        </p:txBody>
      </p:sp>
      <p:sp>
        <p:nvSpPr>
          <p:cNvPr id="9" name="Slide Number Placeholder 8">
            <a:extLst>
              <a:ext uri="{FF2B5EF4-FFF2-40B4-BE49-F238E27FC236}">
                <a16:creationId xmlns:a16="http://schemas.microsoft.com/office/drawing/2014/main" id="{FA223DAF-CE07-4686-BCB2-F3AEF816CF21}"/>
              </a:ext>
            </a:extLst>
          </p:cNvPr>
          <p:cNvSpPr>
            <a:spLocks noGrp="1"/>
          </p:cNvSpPr>
          <p:nvPr>
            <p:ph type="sldNum" sz="quarter" idx="11"/>
          </p:nvPr>
        </p:nvSpPr>
        <p:spPr/>
        <p:txBody>
          <a:bodyPr/>
          <a:lstStyle>
            <a:lvl1pPr>
              <a:defRPr>
                <a:solidFill>
                  <a:schemeClr val="bg1"/>
                </a:solidFill>
              </a:defRPr>
            </a:lvl1pPr>
          </a:lstStyle>
          <a:p>
            <a:pPr algn="ctr"/>
            <a:fld id="{EDE7B988-3E9B-4B27-B2CF-40215B35F356}" type="slidenum">
              <a:rPr lang="en-GB" smtClean="0"/>
              <a:pPr algn="ctr"/>
              <a:t>‹#›</a:t>
            </a:fld>
            <a:endParaRPr lang="en-GB" dirty="0"/>
          </a:p>
        </p:txBody>
      </p:sp>
      <p:sp>
        <p:nvSpPr>
          <p:cNvPr id="10" name="TextBox 9">
            <a:extLst>
              <a:ext uri="{FF2B5EF4-FFF2-40B4-BE49-F238E27FC236}">
                <a16:creationId xmlns:a16="http://schemas.microsoft.com/office/drawing/2014/main" id="{2E40FB71-E848-414F-A3C6-773FAA593C4E}"/>
              </a:ext>
            </a:extLst>
          </p:cNvPr>
          <p:cNvSpPr txBox="1"/>
          <p:nvPr userDrawn="1"/>
        </p:nvSpPr>
        <p:spPr>
          <a:xfrm>
            <a:off x="720000" y="6300000"/>
            <a:ext cx="1710780" cy="360000"/>
          </a:xfrm>
          <a:prstGeom prst="rect">
            <a:avLst/>
          </a:prstGeom>
          <a:noFill/>
        </p:spPr>
        <p:txBody>
          <a:bodyPr wrap="square" lIns="0" tIns="0" rIns="0" bIns="0" rtlCol="0" anchor="ctr" anchorCtr="0">
            <a:noAutofit/>
          </a:bodyPr>
          <a:lstStyle/>
          <a:p>
            <a:r>
              <a:rPr lang="en-GB" sz="1200" b="1" dirty="0">
                <a:solidFill>
                  <a:schemeClr val="bg1"/>
                </a:solidFill>
              </a:rPr>
              <a:t>The Money Advice Service</a:t>
            </a:r>
          </a:p>
        </p:txBody>
      </p:sp>
      <p:sp>
        <p:nvSpPr>
          <p:cNvPr id="12" name="Picture Placeholder 11">
            <a:extLst>
              <a:ext uri="{FF2B5EF4-FFF2-40B4-BE49-F238E27FC236}">
                <a16:creationId xmlns:a16="http://schemas.microsoft.com/office/drawing/2014/main" id="{8D857448-6E26-4D4F-804A-834C6EF66568}"/>
              </a:ext>
            </a:extLst>
          </p:cNvPr>
          <p:cNvSpPr>
            <a:spLocks noGrp="1"/>
          </p:cNvSpPr>
          <p:nvPr>
            <p:ph type="pic" sz="quarter" idx="12"/>
          </p:nvPr>
        </p:nvSpPr>
        <p:spPr>
          <a:xfrm>
            <a:off x="0" y="0"/>
            <a:ext cx="5760000" cy="6858000"/>
          </a:xfrm>
        </p:spPr>
        <p:txBody>
          <a:bodyPr/>
          <a:lstStyle/>
          <a:p>
            <a:endParaRPr lang="en-GB" dirty="0"/>
          </a:p>
        </p:txBody>
      </p:sp>
    </p:spTree>
    <p:extLst>
      <p:ext uri="{BB962C8B-B14F-4D97-AF65-F5344CB8AC3E}">
        <p14:creationId xmlns:p14="http://schemas.microsoft.com/office/powerpoint/2010/main" val="40072806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8351-D69F-497D-9170-E7E862689A3F}"/>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2564787F-6D78-46E2-8BD5-27F8AC847836}"/>
              </a:ext>
            </a:extLst>
          </p:cNvPr>
          <p:cNvSpPr>
            <a:spLocks noGrp="1"/>
          </p:cNvSpPr>
          <p:nvPr>
            <p:ph type="ftr" sz="quarter" idx="10"/>
          </p:nvPr>
        </p:nvSpPr>
        <p:spPr/>
        <p:txBody>
          <a:bodyPr/>
          <a:lstStyle>
            <a:lvl1pPr>
              <a:defRPr>
                <a:solidFill>
                  <a:schemeClr val="bg2"/>
                </a:solidFill>
              </a:defRPr>
            </a:lvl1pPr>
          </a:lstStyle>
          <a:p>
            <a:r>
              <a:rPr lang="en-GB" dirty="0"/>
              <a:t>Presentation Title</a:t>
            </a:r>
          </a:p>
        </p:txBody>
      </p:sp>
      <p:sp>
        <p:nvSpPr>
          <p:cNvPr id="7" name="Slide Number Placeholder 6">
            <a:extLst>
              <a:ext uri="{FF2B5EF4-FFF2-40B4-BE49-F238E27FC236}">
                <a16:creationId xmlns:a16="http://schemas.microsoft.com/office/drawing/2014/main" id="{8F8D354B-861E-4C5D-A1F4-02790FA33A1F}"/>
              </a:ext>
            </a:extLst>
          </p:cNvPr>
          <p:cNvSpPr>
            <a:spLocks noGrp="1"/>
          </p:cNvSpPr>
          <p:nvPr>
            <p:ph type="sldNum" sz="quarter" idx="11"/>
          </p:nvPr>
        </p:nvSpPr>
        <p:spPr/>
        <p:txBody>
          <a:bodyPr/>
          <a:lstStyle>
            <a:lvl1pPr>
              <a:defRPr>
                <a:solidFill>
                  <a:schemeClr val="bg2"/>
                </a:solidFill>
              </a:defRPr>
            </a:lvl1pPr>
          </a:lstStyle>
          <a:p>
            <a:pPr algn="ctr"/>
            <a:fld id="{EDE7B988-3E9B-4B27-B2CF-40215B35F356}" type="slidenum">
              <a:rPr lang="en-GB" smtClean="0"/>
              <a:pPr algn="ctr"/>
              <a:t>‹#›</a:t>
            </a:fld>
            <a:endParaRPr lang="en-GB" dirty="0"/>
          </a:p>
        </p:txBody>
      </p:sp>
    </p:spTree>
    <p:extLst>
      <p:ext uri="{BB962C8B-B14F-4D97-AF65-F5344CB8AC3E}">
        <p14:creationId xmlns:p14="http://schemas.microsoft.com/office/powerpoint/2010/main" val="1456700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AAB98B6-6FB2-4017-86F6-A4E9F548DCD7}"/>
              </a:ext>
            </a:extLst>
          </p:cNvPr>
          <p:cNvSpPr>
            <a:spLocks noGrp="1"/>
          </p:cNvSpPr>
          <p:nvPr>
            <p:ph type="ftr" sz="quarter" idx="10"/>
          </p:nvPr>
        </p:nvSpPr>
        <p:spPr/>
        <p:txBody>
          <a:bodyPr/>
          <a:lstStyle>
            <a:lvl1pPr>
              <a:defRPr>
                <a:solidFill>
                  <a:schemeClr val="bg2"/>
                </a:solidFill>
              </a:defRPr>
            </a:lvl1pPr>
          </a:lstStyle>
          <a:p>
            <a:r>
              <a:rPr lang="en-GB" dirty="0"/>
              <a:t>Presentation Title</a:t>
            </a:r>
          </a:p>
        </p:txBody>
      </p:sp>
      <p:sp>
        <p:nvSpPr>
          <p:cNvPr id="6" name="Slide Number Placeholder 5">
            <a:extLst>
              <a:ext uri="{FF2B5EF4-FFF2-40B4-BE49-F238E27FC236}">
                <a16:creationId xmlns:a16="http://schemas.microsoft.com/office/drawing/2014/main" id="{5B511B6F-B270-4AF5-9486-66CFBE2D73F8}"/>
              </a:ext>
            </a:extLst>
          </p:cNvPr>
          <p:cNvSpPr>
            <a:spLocks noGrp="1"/>
          </p:cNvSpPr>
          <p:nvPr>
            <p:ph type="sldNum" sz="quarter" idx="11"/>
          </p:nvPr>
        </p:nvSpPr>
        <p:spPr/>
        <p:txBody>
          <a:bodyPr/>
          <a:lstStyle>
            <a:lvl1pPr>
              <a:defRPr>
                <a:solidFill>
                  <a:schemeClr val="bg2"/>
                </a:solidFill>
              </a:defRPr>
            </a:lvl1pPr>
          </a:lstStyle>
          <a:p>
            <a:pPr algn="ctr"/>
            <a:fld id="{EDE7B988-3E9B-4B27-B2CF-40215B35F356}" type="slidenum">
              <a:rPr lang="en-GB" smtClean="0"/>
              <a:pPr algn="ctr"/>
              <a:t>‹#›</a:t>
            </a:fld>
            <a:endParaRPr lang="en-GB" dirty="0"/>
          </a:p>
        </p:txBody>
      </p:sp>
    </p:spTree>
    <p:extLst>
      <p:ext uri="{BB962C8B-B14F-4D97-AF65-F5344CB8AC3E}">
        <p14:creationId xmlns:p14="http://schemas.microsoft.com/office/powerpoint/2010/main" val="1899949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0.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8.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63" r:id="rId6"/>
    <p:sldLayoutId id="2147483667" r:id="rId7"/>
    <p:sldLayoutId id="2147483668" r:id="rId8"/>
    <p:sldLayoutId id="2147483669" r:id="rId9"/>
    <p:sldLayoutId id="2147483762"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571C4C-51C8-4FFC-8D12-3D58CB670702}"/>
              </a:ext>
            </a:extLst>
          </p:cNvPr>
          <p:cNvSpPr>
            <a:spLocks noGrp="1"/>
          </p:cNvSpPr>
          <p:nvPr>
            <p:ph type="title"/>
          </p:nvPr>
        </p:nvSpPr>
        <p:spPr>
          <a:xfrm>
            <a:off x="432000" y="479685"/>
            <a:ext cx="10934075" cy="1211003"/>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C1C74E6-3069-4AF9-909E-66FE76319F82}"/>
              </a:ext>
            </a:extLst>
          </p:cNvPr>
          <p:cNvSpPr>
            <a:spLocks noGrp="1"/>
          </p:cNvSpPr>
          <p:nvPr>
            <p:ph type="body" idx="1"/>
          </p:nvPr>
        </p:nvSpPr>
        <p:spPr>
          <a:xfrm>
            <a:off x="432000" y="1978701"/>
            <a:ext cx="10949066" cy="4198261"/>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068E74DA-CABA-4BC6-A84E-2723ACD0DFC9}"/>
              </a:ext>
            </a:extLst>
          </p:cNvPr>
          <p:cNvSpPr>
            <a:spLocks noGrp="1"/>
          </p:cNvSpPr>
          <p:nvPr>
            <p:ph type="ftr" sz="quarter" idx="3"/>
          </p:nvPr>
        </p:nvSpPr>
        <p:spPr>
          <a:xfrm>
            <a:off x="3348000" y="6332400"/>
            <a:ext cx="4839677" cy="365125"/>
          </a:xfrm>
          <a:prstGeom prst="rect">
            <a:avLst/>
          </a:prstGeom>
        </p:spPr>
        <p:txBody>
          <a:bodyPr vert="horz" lIns="0" tIns="0" rIns="0" bIns="0" rtlCol="0" anchor="ctr" anchorCtr="0"/>
          <a:lstStyle>
            <a:lvl1pPr algn="l">
              <a:defRPr sz="1200">
                <a:solidFill>
                  <a:schemeClr val="bg2"/>
                </a:solidFill>
                <a:latin typeface="+mj-lt"/>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CFF6EEAC-C347-40C1-8936-FAD5B6EF3686}"/>
              </a:ext>
            </a:extLst>
          </p:cNvPr>
          <p:cNvSpPr>
            <a:spLocks noGrp="1"/>
          </p:cNvSpPr>
          <p:nvPr>
            <p:ph type="sldNum" sz="quarter" idx="4"/>
          </p:nvPr>
        </p:nvSpPr>
        <p:spPr>
          <a:xfrm>
            <a:off x="8610600" y="6332400"/>
            <a:ext cx="3170976" cy="365125"/>
          </a:xfrm>
          <a:prstGeom prst="rect">
            <a:avLst/>
          </a:prstGeom>
        </p:spPr>
        <p:txBody>
          <a:bodyPr vert="horz" lIns="0" tIns="0" rIns="0" bIns="0" rtlCol="0" anchor="ctr" anchorCtr="0"/>
          <a:lstStyle>
            <a:lvl1pPr algn="r">
              <a:defRPr sz="1200" b="1">
                <a:solidFill>
                  <a:schemeClr val="bg2"/>
                </a:solidFill>
                <a:latin typeface="+mj-lt"/>
              </a:defRPr>
            </a:lvl1pPr>
          </a:lstStyle>
          <a:p>
            <a:fld id="{85452B25-2BA5-41FF-9718-90E0D58FDD67}" type="slidenum">
              <a:rPr lang="en-GB" smtClean="0"/>
              <a:pPr/>
              <a:t>‹#›</a:t>
            </a:fld>
            <a:endParaRPr lang="en-GB" dirty="0"/>
          </a:p>
        </p:txBody>
      </p:sp>
    </p:spTree>
    <p:extLst>
      <p:ext uri="{BB962C8B-B14F-4D97-AF65-F5344CB8AC3E}">
        <p14:creationId xmlns:p14="http://schemas.microsoft.com/office/powerpoint/2010/main" val="4011459718"/>
      </p:ext>
    </p:extLst>
  </p:cSld>
  <p:clrMap bg1="dk1" tx1="lt1" bg2="dk2" tx2="lt2" accent1="accent1" accent2="accent2" accent3="accent3" accent4="accent4" accent5="accent5" accent6="accent6" hlink="hlink" folHlink="folHlink"/>
  <p:sldLayoutIdLst>
    <p:sldLayoutId id="2147483744" r:id="rId1"/>
  </p:sldLayoutIdLst>
  <p:hf hdr="0"/>
  <p:txStyles>
    <p:title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571C4C-51C8-4FFC-8D12-3D58CB670702}"/>
              </a:ext>
            </a:extLst>
          </p:cNvPr>
          <p:cNvSpPr>
            <a:spLocks noGrp="1"/>
          </p:cNvSpPr>
          <p:nvPr>
            <p:ph type="title"/>
          </p:nvPr>
        </p:nvSpPr>
        <p:spPr>
          <a:xfrm>
            <a:off x="432000" y="479685"/>
            <a:ext cx="9097011" cy="1211003"/>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C1C74E6-3069-4AF9-909E-66FE76319F82}"/>
              </a:ext>
            </a:extLst>
          </p:cNvPr>
          <p:cNvSpPr>
            <a:spLocks noGrp="1"/>
          </p:cNvSpPr>
          <p:nvPr>
            <p:ph type="body" idx="1"/>
          </p:nvPr>
        </p:nvSpPr>
        <p:spPr>
          <a:xfrm>
            <a:off x="432000" y="1978701"/>
            <a:ext cx="10949066" cy="4198261"/>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068E74DA-CABA-4BC6-A84E-2723ACD0DFC9}"/>
              </a:ext>
            </a:extLst>
          </p:cNvPr>
          <p:cNvSpPr>
            <a:spLocks noGrp="1"/>
          </p:cNvSpPr>
          <p:nvPr>
            <p:ph type="ftr" sz="quarter" idx="3"/>
          </p:nvPr>
        </p:nvSpPr>
        <p:spPr>
          <a:xfrm>
            <a:off x="3348000" y="6332400"/>
            <a:ext cx="4839677" cy="365125"/>
          </a:xfrm>
          <a:prstGeom prst="rect">
            <a:avLst/>
          </a:prstGeom>
        </p:spPr>
        <p:txBody>
          <a:bodyPr vert="horz" lIns="0" tIns="0" rIns="0" bIns="0" rtlCol="0" anchor="ctr" anchorCtr="0"/>
          <a:lstStyle>
            <a:lvl1pPr algn="l">
              <a:defRPr sz="1200">
                <a:solidFill>
                  <a:schemeClr val="bg2"/>
                </a:solidFill>
                <a:latin typeface="+mj-lt"/>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CFF6EEAC-C347-40C1-8936-FAD5B6EF3686}"/>
              </a:ext>
            </a:extLst>
          </p:cNvPr>
          <p:cNvSpPr>
            <a:spLocks noGrp="1"/>
          </p:cNvSpPr>
          <p:nvPr>
            <p:ph type="sldNum" sz="quarter" idx="4"/>
          </p:nvPr>
        </p:nvSpPr>
        <p:spPr>
          <a:xfrm>
            <a:off x="8610600" y="6332400"/>
            <a:ext cx="3170976" cy="365125"/>
          </a:xfrm>
          <a:prstGeom prst="rect">
            <a:avLst/>
          </a:prstGeom>
        </p:spPr>
        <p:txBody>
          <a:bodyPr vert="horz" lIns="0" tIns="0" rIns="0" bIns="0" rtlCol="0" anchor="ctr" anchorCtr="0"/>
          <a:lstStyle>
            <a:lvl1pPr algn="r">
              <a:defRPr sz="1200" b="1">
                <a:solidFill>
                  <a:schemeClr val="bg2"/>
                </a:solidFill>
                <a:latin typeface="+mj-lt"/>
              </a:defRPr>
            </a:lvl1pPr>
          </a:lstStyle>
          <a:p>
            <a:fld id="{85452B25-2BA5-41FF-9718-90E0D58FDD67}" type="slidenum">
              <a:rPr lang="en-GB" smtClean="0"/>
              <a:pPr/>
              <a:t>‹#›</a:t>
            </a:fld>
            <a:endParaRPr lang="en-GB" dirty="0"/>
          </a:p>
        </p:txBody>
      </p:sp>
    </p:spTree>
    <p:extLst>
      <p:ext uri="{BB962C8B-B14F-4D97-AF65-F5344CB8AC3E}">
        <p14:creationId xmlns:p14="http://schemas.microsoft.com/office/powerpoint/2010/main" val="1033490682"/>
      </p:ext>
    </p:extLst>
  </p:cSld>
  <p:clrMap bg1="dk1" tx1="lt1" bg2="dk2" tx2="lt2" accent1="accent1" accent2="accent2" accent3="accent3" accent4="accent4" accent5="accent5" accent6="accent6" hlink="hlink" folHlink="folHlink"/>
  <p:sldLayoutIdLst>
    <p:sldLayoutId id="2147483741" r:id="rId1"/>
    <p:sldLayoutId id="2147483716" r:id="rId2"/>
    <p:sldLayoutId id="2147483712" r:id="rId3"/>
  </p:sldLayoutIdLst>
  <p:hf hdr="0"/>
  <p:txStyles>
    <p:title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571C4C-51C8-4FFC-8D12-3D58CB670702}"/>
              </a:ext>
            </a:extLst>
          </p:cNvPr>
          <p:cNvSpPr>
            <a:spLocks noGrp="1"/>
          </p:cNvSpPr>
          <p:nvPr>
            <p:ph type="title"/>
          </p:nvPr>
        </p:nvSpPr>
        <p:spPr>
          <a:xfrm>
            <a:off x="432000" y="479685"/>
            <a:ext cx="10934075" cy="1211003"/>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C1C74E6-3069-4AF9-909E-66FE76319F82}"/>
              </a:ext>
            </a:extLst>
          </p:cNvPr>
          <p:cNvSpPr>
            <a:spLocks noGrp="1"/>
          </p:cNvSpPr>
          <p:nvPr>
            <p:ph type="body" idx="1"/>
          </p:nvPr>
        </p:nvSpPr>
        <p:spPr>
          <a:xfrm>
            <a:off x="432000" y="1978701"/>
            <a:ext cx="10949066" cy="4198261"/>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068E74DA-CABA-4BC6-A84E-2723ACD0DFC9}"/>
              </a:ext>
            </a:extLst>
          </p:cNvPr>
          <p:cNvSpPr>
            <a:spLocks noGrp="1"/>
          </p:cNvSpPr>
          <p:nvPr>
            <p:ph type="ftr" sz="quarter" idx="3"/>
          </p:nvPr>
        </p:nvSpPr>
        <p:spPr>
          <a:xfrm>
            <a:off x="3348000" y="6332400"/>
            <a:ext cx="4839677" cy="365125"/>
          </a:xfrm>
          <a:prstGeom prst="rect">
            <a:avLst/>
          </a:prstGeom>
        </p:spPr>
        <p:txBody>
          <a:bodyPr vert="horz" lIns="0" tIns="0" rIns="0" bIns="0" rtlCol="0" anchor="ctr" anchorCtr="0"/>
          <a:lstStyle>
            <a:lvl1pPr algn="l">
              <a:defRPr sz="1200">
                <a:solidFill>
                  <a:schemeClr val="bg2"/>
                </a:solidFill>
                <a:latin typeface="+mj-lt"/>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CFF6EEAC-C347-40C1-8936-FAD5B6EF3686}"/>
              </a:ext>
            </a:extLst>
          </p:cNvPr>
          <p:cNvSpPr>
            <a:spLocks noGrp="1"/>
          </p:cNvSpPr>
          <p:nvPr>
            <p:ph type="sldNum" sz="quarter" idx="4"/>
          </p:nvPr>
        </p:nvSpPr>
        <p:spPr>
          <a:xfrm>
            <a:off x="8610600" y="6332400"/>
            <a:ext cx="3170976" cy="365125"/>
          </a:xfrm>
          <a:prstGeom prst="rect">
            <a:avLst/>
          </a:prstGeom>
        </p:spPr>
        <p:txBody>
          <a:bodyPr vert="horz" lIns="0" tIns="0" rIns="0" bIns="0" rtlCol="0" anchor="ctr" anchorCtr="0"/>
          <a:lstStyle>
            <a:lvl1pPr algn="r">
              <a:defRPr sz="1200" b="1">
                <a:solidFill>
                  <a:schemeClr val="bg2"/>
                </a:solidFill>
                <a:latin typeface="+mj-lt"/>
              </a:defRPr>
            </a:lvl1pPr>
          </a:lstStyle>
          <a:p>
            <a:fld id="{85452B25-2BA5-41FF-9718-90E0D58FDD67}" type="slidenum">
              <a:rPr lang="en-GB" smtClean="0"/>
              <a:pPr/>
              <a:t>‹#›</a:t>
            </a:fld>
            <a:endParaRPr lang="en-GB" dirty="0"/>
          </a:p>
        </p:txBody>
      </p:sp>
    </p:spTree>
    <p:extLst>
      <p:ext uri="{BB962C8B-B14F-4D97-AF65-F5344CB8AC3E}">
        <p14:creationId xmlns:p14="http://schemas.microsoft.com/office/powerpoint/2010/main" val="3077258958"/>
      </p:ext>
    </p:extLst>
  </p:cSld>
  <p:clrMap bg1="dk1" tx1="lt1" bg2="dk2" tx2="lt2" accent1="accent1" accent2="accent2" accent3="accent3" accent4="accent4" accent5="accent5" accent6="accent6" hlink="hlink" folHlink="folHlink"/>
  <p:sldLayoutIdLst>
    <p:sldLayoutId id="2147483666" r:id="rId1"/>
    <p:sldLayoutId id="2147483670" r:id="rId2"/>
    <p:sldLayoutId id="2147483761" r:id="rId3"/>
    <p:sldLayoutId id="2147483729" r:id="rId4"/>
  </p:sldLayoutIdLst>
  <p:hf hdr="0"/>
  <p:txStyles>
    <p:title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3D4DEF9-4A02-4DBA-B20C-E87BF13250F1}"/>
              </a:ext>
            </a:extLst>
          </p:cNvPr>
          <p:cNvPicPr>
            <a:picLocks noChangeAspect="1"/>
          </p:cNvPicPr>
          <p:nvPr userDrawn="1"/>
        </p:nvPicPr>
        <p:blipFill>
          <a:blip r:embed="rId3"/>
          <a:stretch>
            <a:fillRect/>
          </a:stretch>
        </p:blipFill>
        <p:spPr>
          <a:xfrm>
            <a:off x="6172200" y="4391"/>
            <a:ext cx="6019800" cy="6858000"/>
          </a:xfrm>
          <a:prstGeom prst="rect">
            <a:avLst/>
          </a:prstGeom>
        </p:spPr>
      </p:pic>
      <p:sp>
        <p:nvSpPr>
          <p:cNvPr id="2" name="Footer Placeholder 4">
            <a:extLst>
              <a:ext uri="{FF2B5EF4-FFF2-40B4-BE49-F238E27FC236}">
                <a16:creationId xmlns:a16="http://schemas.microsoft.com/office/drawing/2014/main" id="{C0440724-9E11-A348-996D-664340AC81C7}"/>
              </a:ext>
            </a:extLst>
          </p:cNvPr>
          <p:cNvSpPr>
            <a:spLocks noGrp="1"/>
          </p:cNvSpPr>
          <p:nvPr>
            <p:ph type="ftr" sz="quarter" idx="3"/>
          </p:nvPr>
        </p:nvSpPr>
        <p:spPr>
          <a:xfrm>
            <a:off x="3348000" y="6332400"/>
            <a:ext cx="4839677" cy="365125"/>
          </a:xfrm>
          <a:prstGeom prst="rect">
            <a:avLst/>
          </a:prstGeom>
        </p:spPr>
        <p:txBody>
          <a:bodyPr/>
          <a:lstStyle>
            <a:lvl1pPr>
              <a:defRPr sz="1200"/>
            </a:lvl1pPr>
          </a:lstStyle>
          <a:p>
            <a:r>
              <a:rPr lang="en-GB" dirty="0"/>
              <a:t>[Document title]</a:t>
            </a:r>
          </a:p>
        </p:txBody>
      </p:sp>
      <p:sp>
        <p:nvSpPr>
          <p:cNvPr id="3" name="Slide Number Placeholder 5">
            <a:extLst>
              <a:ext uri="{FF2B5EF4-FFF2-40B4-BE49-F238E27FC236}">
                <a16:creationId xmlns:a16="http://schemas.microsoft.com/office/drawing/2014/main" id="{5200DAAB-9908-DF49-9911-69C6543C0162}"/>
              </a:ext>
            </a:extLst>
          </p:cNvPr>
          <p:cNvSpPr>
            <a:spLocks noGrp="1"/>
          </p:cNvSpPr>
          <p:nvPr>
            <p:ph type="sldNum" sz="quarter" idx="4"/>
          </p:nvPr>
        </p:nvSpPr>
        <p:spPr>
          <a:xfrm>
            <a:off x="8610600" y="6332400"/>
            <a:ext cx="3170976" cy="365125"/>
          </a:xfrm>
          <a:prstGeom prst="rect">
            <a:avLst/>
          </a:prstGeom>
        </p:spPr>
        <p:txBody>
          <a:bodyPr/>
          <a:lstStyle>
            <a:lvl1pPr>
              <a:defRPr sz="1200"/>
            </a:lvl1pPr>
          </a:lstStyle>
          <a:p>
            <a:fld id="{85452B25-2BA5-41FF-9718-90E0D58FDD67}" type="slidenum">
              <a:rPr lang="en-GB" smtClean="0"/>
              <a:pPr/>
              <a:t>‹#›</a:t>
            </a:fld>
            <a:endParaRPr lang="en-GB" dirty="0"/>
          </a:p>
        </p:txBody>
      </p:sp>
      <p:sp>
        <p:nvSpPr>
          <p:cNvPr id="4" name="TextBox 3">
            <a:extLst>
              <a:ext uri="{FF2B5EF4-FFF2-40B4-BE49-F238E27FC236}">
                <a16:creationId xmlns:a16="http://schemas.microsoft.com/office/drawing/2014/main" id="{8EE6ADB0-F105-E34E-9373-248E86C58E88}"/>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rgbClr val="143960"/>
                </a:solidFill>
              </a:rPr>
              <a:t>Money and Pensions Service</a:t>
            </a:r>
          </a:p>
        </p:txBody>
      </p:sp>
      <p:sp>
        <p:nvSpPr>
          <p:cNvPr id="6" name="Rectangle 5">
            <a:extLst>
              <a:ext uri="{FF2B5EF4-FFF2-40B4-BE49-F238E27FC236}">
                <a16:creationId xmlns:a16="http://schemas.microsoft.com/office/drawing/2014/main" id="{98D5E887-4797-B94E-BA1A-C08753D20A6A}"/>
              </a:ext>
            </a:extLst>
          </p:cNvPr>
          <p:cNvSpPr/>
          <p:nvPr userDrawn="1"/>
        </p:nvSpPr>
        <p:spPr>
          <a:xfrm>
            <a:off x="8401150" y="5116951"/>
            <a:ext cx="3790850" cy="13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9" descr="Image result for hm treasury">
            <a:extLst>
              <a:ext uri="{FF2B5EF4-FFF2-40B4-BE49-F238E27FC236}">
                <a16:creationId xmlns:a16="http://schemas.microsoft.com/office/drawing/2014/main" id="{E5281361-22F7-044A-A539-28D6FB9E4D3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74976" y="5698103"/>
            <a:ext cx="932237" cy="42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age result for dwp">
            <a:extLst>
              <a:ext uri="{FF2B5EF4-FFF2-40B4-BE49-F238E27FC236}">
                <a16:creationId xmlns:a16="http://schemas.microsoft.com/office/drawing/2014/main" id="{0519FCBA-BCA0-B449-B9FF-C75792B9289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23488" y="5622574"/>
            <a:ext cx="960464" cy="6243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4843398-6C52-404D-B3EA-F88A5B765625}"/>
              </a:ext>
            </a:extLst>
          </p:cNvPr>
          <p:cNvSpPr/>
          <p:nvPr userDrawn="1"/>
        </p:nvSpPr>
        <p:spPr>
          <a:xfrm>
            <a:off x="8552999" y="5255533"/>
            <a:ext cx="216679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B0C0C"/>
                </a:solidFill>
                <a:effectLst/>
                <a:uLnTx/>
                <a:uFillTx/>
                <a:latin typeface="Calibri"/>
                <a:ea typeface="+mn-ea"/>
                <a:cs typeface="+mn-cs"/>
              </a:rPr>
              <a:t>Sponsored by:</a:t>
            </a:r>
            <a:endParaRPr kumimoji="0" lang="en-GB" sz="14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914CF0C-8DCC-744F-B6FB-937B710CE440}"/>
              </a:ext>
            </a:extLst>
          </p:cNvPr>
          <p:cNvSpPr/>
          <p:nvPr userDrawn="1"/>
        </p:nvSpPr>
        <p:spPr>
          <a:xfrm>
            <a:off x="10567905" y="5255533"/>
            <a:ext cx="210377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B0C0C"/>
                </a:solidFill>
                <a:effectLst/>
                <a:uLnTx/>
                <a:uFillTx/>
                <a:latin typeface="Calibri"/>
                <a:ea typeface="+mn-ea"/>
                <a:cs typeface="+mn-cs"/>
              </a:rPr>
              <a:t>Engages with:</a:t>
            </a:r>
            <a:endParaRPr kumimoji="0" lang="en-GB" sz="14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A1D79B3E-5B7C-0441-8FBD-9C86D89AFE07}"/>
              </a:ext>
            </a:extLst>
          </p:cNvPr>
          <p:cNvCxnSpPr>
            <a:cxnSpLocks/>
          </p:cNvCxnSpPr>
          <p:nvPr userDrawn="1"/>
        </p:nvCxnSpPr>
        <p:spPr>
          <a:xfrm>
            <a:off x="432000" y="3549112"/>
            <a:ext cx="5335838" cy="0"/>
          </a:xfrm>
          <a:prstGeom prst="line">
            <a:avLst/>
          </a:prstGeom>
          <a:ln>
            <a:solidFill>
              <a:srgbClr val="143960"/>
            </a:solidFill>
          </a:ln>
        </p:spPr>
        <p:style>
          <a:lnRef idx="1">
            <a:schemeClr val="accent6"/>
          </a:lnRef>
          <a:fillRef idx="0">
            <a:schemeClr val="accent6"/>
          </a:fillRef>
          <a:effectRef idx="0">
            <a:schemeClr val="accent6"/>
          </a:effectRef>
          <a:fontRef idx="minor">
            <a:schemeClr val="tx1"/>
          </a:fontRef>
        </p:style>
      </p:cxnSp>
      <p:pic>
        <p:nvPicPr>
          <p:cNvPr id="12" name="Picture 11">
            <a:extLst>
              <a:ext uri="{FF2B5EF4-FFF2-40B4-BE49-F238E27FC236}">
                <a16:creationId xmlns:a16="http://schemas.microsoft.com/office/drawing/2014/main" id="{908D90A1-97CC-EF41-8B37-5A2AD1E60A7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2000" y="4345507"/>
            <a:ext cx="2009973" cy="1026834"/>
          </a:xfrm>
          <a:prstGeom prst="rect">
            <a:avLst/>
          </a:prstGeom>
        </p:spPr>
      </p:pic>
      <p:sp>
        <p:nvSpPr>
          <p:cNvPr id="13" name="TextBox 12">
            <a:extLst>
              <a:ext uri="{FF2B5EF4-FFF2-40B4-BE49-F238E27FC236}">
                <a16:creationId xmlns:a16="http://schemas.microsoft.com/office/drawing/2014/main" id="{4CDE1EE7-B81C-6242-A459-FB9F6497C1D1}"/>
              </a:ext>
            </a:extLst>
          </p:cNvPr>
          <p:cNvSpPr txBox="1"/>
          <p:nvPr userDrawn="1"/>
        </p:nvSpPr>
        <p:spPr>
          <a:xfrm>
            <a:off x="2717527" y="3843261"/>
            <a:ext cx="3050311" cy="2031325"/>
          </a:xfrm>
          <a:prstGeom prst="rect">
            <a:avLst/>
          </a:prstGeom>
          <a:noFill/>
        </p:spPr>
        <p:txBody>
          <a:bodyPr wrap="square">
            <a:spAutoFit/>
          </a:bodyPr>
          <a:lstStyle/>
          <a:p>
            <a:r>
              <a:rPr kumimoji="0" lang="en-GB" b="0" i="0" u="none" strike="noStrike" kern="1200" cap="none" spc="0" normalizeH="0" baseline="0" noProof="0" dirty="0">
                <a:ln>
                  <a:noFill/>
                </a:ln>
                <a:solidFill>
                  <a:schemeClr val="tx1"/>
                </a:solidFill>
                <a:effectLst/>
                <a:uLnTx/>
                <a:uFillTx/>
                <a:latin typeface="Calibri"/>
                <a:ea typeface="+mn-ea"/>
                <a:cs typeface="+mn-cs"/>
              </a:rPr>
              <a:t>Our consumer service MoneyHelper is the easy way for your audiences to get clear, free, impartial money and pensions guidance that’s on your side and backed by government.</a:t>
            </a:r>
          </a:p>
        </p:txBody>
      </p:sp>
      <p:sp>
        <p:nvSpPr>
          <p:cNvPr id="14" name="TextBox 13">
            <a:extLst>
              <a:ext uri="{FF2B5EF4-FFF2-40B4-BE49-F238E27FC236}">
                <a16:creationId xmlns:a16="http://schemas.microsoft.com/office/drawing/2014/main" id="{91EB116D-DFFE-0C4F-9ADF-460EBDCF3798}"/>
              </a:ext>
            </a:extLst>
          </p:cNvPr>
          <p:cNvSpPr txBox="1"/>
          <p:nvPr userDrawn="1"/>
        </p:nvSpPr>
        <p:spPr>
          <a:xfrm>
            <a:off x="345605" y="411882"/>
            <a:ext cx="6334432" cy="707886"/>
          </a:xfrm>
          <a:prstGeom prst="rect">
            <a:avLst/>
          </a:prstGeom>
          <a:noFill/>
        </p:spPr>
        <p:txBody>
          <a:bodyPr wrap="square">
            <a:spAutoFit/>
          </a:bodyPr>
          <a:lstStyle/>
          <a:p>
            <a:r>
              <a:rPr lang="en-GB" sz="4000" b="1" kern="1200" dirty="0">
                <a:solidFill>
                  <a:srgbClr val="143960"/>
                </a:solidFill>
                <a:latin typeface="+mn-lt"/>
                <a:ea typeface="+mj-ea"/>
                <a:cs typeface="+mj-cs"/>
              </a:rPr>
              <a:t>Who we are</a:t>
            </a:r>
            <a:endParaRPr lang="en-US" sz="4000" b="1" kern="1200" dirty="0">
              <a:solidFill>
                <a:srgbClr val="143960"/>
              </a:solidFill>
              <a:latin typeface="+mn-lt"/>
              <a:ea typeface="+mj-ea"/>
              <a:cs typeface="+mj-cs"/>
            </a:endParaRPr>
          </a:p>
        </p:txBody>
      </p:sp>
      <p:sp>
        <p:nvSpPr>
          <p:cNvPr id="15" name="TextBox 14">
            <a:extLst>
              <a:ext uri="{FF2B5EF4-FFF2-40B4-BE49-F238E27FC236}">
                <a16:creationId xmlns:a16="http://schemas.microsoft.com/office/drawing/2014/main" id="{38552751-9425-BF40-9668-DCD1F84BA148}"/>
              </a:ext>
            </a:extLst>
          </p:cNvPr>
          <p:cNvSpPr txBox="1"/>
          <p:nvPr userDrawn="1"/>
        </p:nvSpPr>
        <p:spPr>
          <a:xfrm>
            <a:off x="345605" y="1890341"/>
            <a:ext cx="5111298" cy="1446550"/>
          </a:xfrm>
          <a:prstGeom prst="rect">
            <a:avLst/>
          </a:prstGeom>
          <a:noFill/>
        </p:spPr>
        <p:txBody>
          <a:bodyPr wrap="square">
            <a:spAutoFit/>
          </a:bodyPr>
          <a:lstStyle/>
          <a:p>
            <a:r>
              <a:rPr lang="en-GB" sz="2200" b="1" kern="1200" dirty="0">
                <a:solidFill>
                  <a:srgbClr val="143960"/>
                </a:solidFill>
                <a:latin typeface="+mn-lt"/>
                <a:ea typeface="+mn-ea"/>
                <a:cs typeface="+mn-cs"/>
              </a:rPr>
              <a:t>We are here to help people throughout the UK access the guidance and information they need to make effective financial decisions over their lifetime.</a:t>
            </a:r>
          </a:p>
        </p:txBody>
      </p:sp>
    </p:spTree>
    <p:extLst>
      <p:ext uri="{BB962C8B-B14F-4D97-AF65-F5344CB8AC3E}">
        <p14:creationId xmlns:p14="http://schemas.microsoft.com/office/powerpoint/2010/main" val="604702921"/>
      </p:ext>
    </p:extLst>
  </p:cSld>
  <p:clrMap bg1="lt1" tx1="dk1" bg2="lt2" tx2="dk2" accent1="accent1" accent2="accent2" accent3="accent3" accent4="accent4" accent5="accent5" accent6="accent6" hlink="hlink" folHlink="folHlink"/>
  <p:sldLayoutIdLst>
    <p:sldLayoutId id="21474837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99" y="504967"/>
            <a:ext cx="11327549" cy="118572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31999" y="1965278"/>
            <a:ext cx="11327549" cy="4211685"/>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3337169" y="6405350"/>
            <a:ext cx="4828363"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GB" dirty="0"/>
              <a:t>[Document title]</a:t>
            </a:r>
            <a:endParaRPr lang="en-GB" spc="-30" dirty="0"/>
          </a:p>
        </p:txBody>
      </p:sp>
      <p:sp>
        <p:nvSpPr>
          <p:cNvPr id="6" name="Slide Number Placeholder 5"/>
          <p:cNvSpPr>
            <a:spLocks noGrp="1"/>
          </p:cNvSpPr>
          <p:nvPr>
            <p:ph type="sldNum" sz="quarter" idx="4"/>
          </p:nvPr>
        </p:nvSpPr>
        <p:spPr>
          <a:xfrm>
            <a:off x="8610600" y="6405350"/>
            <a:ext cx="314894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dirty="0"/>
          </a:p>
        </p:txBody>
      </p:sp>
    </p:spTree>
    <p:extLst>
      <p:ext uri="{BB962C8B-B14F-4D97-AF65-F5344CB8AC3E}">
        <p14:creationId xmlns:p14="http://schemas.microsoft.com/office/powerpoint/2010/main" val="2794801008"/>
      </p:ext>
    </p:extLst>
  </p:cSld>
  <p:clrMap bg1="lt1" tx1="dk1" bg2="lt2" tx2="dk2" accent1="accent1" accent2="accent2" accent3="accent3" accent4="accent4" accent5="accent5" accent6="accent6" hlink="hlink" folHlink="folHlink"/>
  <p:sldLayoutIdLst>
    <p:sldLayoutId id="2147483767" r:id="rId1"/>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571C4C-51C8-4FFC-8D12-3D58CB670702}"/>
              </a:ext>
            </a:extLst>
          </p:cNvPr>
          <p:cNvSpPr>
            <a:spLocks noGrp="1"/>
          </p:cNvSpPr>
          <p:nvPr>
            <p:ph type="title"/>
          </p:nvPr>
        </p:nvSpPr>
        <p:spPr>
          <a:xfrm>
            <a:off x="432000" y="479685"/>
            <a:ext cx="9097011" cy="1211003"/>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C1C74E6-3069-4AF9-909E-66FE76319F82}"/>
              </a:ext>
            </a:extLst>
          </p:cNvPr>
          <p:cNvSpPr>
            <a:spLocks noGrp="1"/>
          </p:cNvSpPr>
          <p:nvPr>
            <p:ph type="body" idx="1"/>
          </p:nvPr>
        </p:nvSpPr>
        <p:spPr>
          <a:xfrm>
            <a:off x="432000" y="1978701"/>
            <a:ext cx="10949066" cy="4198261"/>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068E74DA-CABA-4BC6-A84E-2723ACD0DFC9}"/>
              </a:ext>
            </a:extLst>
          </p:cNvPr>
          <p:cNvSpPr>
            <a:spLocks noGrp="1"/>
          </p:cNvSpPr>
          <p:nvPr>
            <p:ph type="ftr" sz="quarter" idx="3"/>
          </p:nvPr>
        </p:nvSpPr>
        <p:spPr>
          <a:xfrm>
            <a:off x="3348000" y="6332400"/>
            <a:ext cx="4839677" cy="365125"/>
          </a:xfrm>
          <a:prstGeom prst="rect">
            <a:avLst/>
          </a:prstGeom>
        </p:spPr>
        <p:txBody>
          <a:bodyPr vert="horz" lIns="0" tIns="0" rIns="0" bIns="0" rtlCol="0" anchor="ctr" anchorCtr="0"/>
          <a:lstStyle>
            <a:lvl1pPr algn="l">
              <a:defRPr sz="1200">
                <a:solidFill>
                  <a:schemeClr val="bg2"/>
                </a:solidFill>
                <a:latin typeface="+mj-lt"/>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CFF6EEAC-C347-40C1-8936-FAD5B6EF3686}"/>
              </a:ext>
            </a:extLst>
          </p:cNvPr>
          <p:cNvSpPr>
            <a:spLocks noGrp="1"/>
          </p:cNvSpPr>
          <p:nvPr>
            <p:ph type="sldNum" sz="quarter" idx="4"/>
          </p:nvPr>
        </p:nvSpPr>
        <p:spPr>
          <a:xfrm>
            <a:off x="8610600" y="6332400"/>
            <a:ext cx="3170976" cy="365125"/>
          </a:xfrm>
          <a:prstGeom prst="rect">
            <a:avLst/>
          </a:prstGeom>
        </p:spPr>
        <p:txBody>
          <a:bodyPr vert="horz" lIns="0" tIns="0" rIns="0" bIns="0" rtlCol="0" anchor="ctr" anchorCtr="0"/>
          <a:lstStyle>
            <a:lvl1pPr algn="r">
              <a:defRPr sz="1200" b="1">
                <a:solidFill>
                  <a:schemeClr val="bg2"/>
                </a:solidFill>
                <a:latin typeface="+mj-lt"/>
              </a:defRPr>
            </a:lvl1pPr>
          </a:lstStyle>
          <a:p>
            <a:fld id="{85452B25-2BA5-41FF-9718-90E0D58FDD67}" type="slidenum">
              <a:rPr lang="en-GB" smtClean="0"/>
              <a:pPr/>
              <a:t>‹#›</a:t>
            </a:fld>
            <a:endParaRPr lang="en-GB" dirty="0"/>
          </a:p>
        </p:txBody>
      </p:sp>
    </p:spTree>
    <p:extLst>
      <p:ext uri="{BB962C8B-B14F-4D97-AF65-F5344CB8AC3E}">
        <p14:creationId xmlns:p14="http://schemas.microsoft.com/office/powerpoint/2010/main" val="2183349705"/>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hf hdr="0"/>
  <p:txStyles>
    <p:title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4050E5-EC92-4580-B089-879030ADE0AB}"/>
              </a:ext>
            </a:extLst>
          </p:cNvPr>
          <p:cNvSpPr>
            <a:spLocks noGrp="1"/>
          </p:cNvSpPr>
          <p:nvPr>
            <p:ph type="title"/>
          </p:nvPr>
        </p:nvSpPr>
        <p:spPr>
          <a:xfrm>
            <a:off x="720000" y="540000"/>
            <a:ext cx="10753200" cy="1125912"/>
          </a:xfrm>
          <a:prstGeom prst="rect">
            <a:avLst/>
          </a:prstGeom>
        </p:spPr>
        <p:txBody>
          <a:bodyPr vert="horz" lIns="0" tIns="0" rIns="0" bIns="0" rtlCol="0" anchor="t" anchorCtr="0">
            <a:noAutofit/>
          </a:bodyPr>
          <a:lstStyle/>
          <a:p>
            <a:r>
              <a:rPr lang="en-US"/>
              <a:t>Page Title</a:t>
            </a:r>
            <a:endParaRPr lang="en-GB"/>
          </a:p>
        </p:txBody>
      </p:sp>
      <p:sp>
        <p:nvSpPr>
          <p:cNvPr id="3" name="Text Placeholder 2">
            <a:extLst>
              <a:ext uri="{FF2B5EF4-FFF2-40B4-BE49-F238E27FC236}">
                <a16:creationId xmlns:a16="http://schemas.microsoft.com/office/drawing/2014/main" id="{0B3D5BD1-964B-48FA-B724-E76310514074}"/>
              </a:ext>
            </a:extLst>
          </p:cNvPr>
          <p:cNvSpPr>
            <a:spLocks noGrp="1"/>
          </p:cNvSpPr>
          <p:nvPr>
            <p:ph type="body" idx="1"/>
          </p:nvPr>
        </p:nvSpPr>
        <p:spPr>
          <a:xfrm>
            <a:off x="720000" y="1836000"/>
            <a:ext cx="10766648" cy="4363634"/>
          </a:xfrm>
          <a:prstGeom prst="rect">
            <a:avLst/>
          </a:prstGeom>
        </p:spPr>
        <p:txBody>
          <a:bodyPr vert="horz" lIns="0" tIns="0" rIns="0" bIns="0" rtlCol="0" anchor="t" anchorCtr="0">
            <a:noAutofit/>
          </a:bodyPr>
          <a:lstStyle/>
          <a:p>
            <a:pPr lvl="0"/>
            <a:r>
              <a:rPr lang="en-US" dirty="0"/>
              <a:t>Introduction text</a:t>
            </a:r>
          </a:p>
          <a:p>
            <a:pPr lvl="1"/>
            <a:r>
              <a:rPr lang="en-US" dirty="0"/>
              <a:t>Body copy</a:t>
            </a:r>
          </a:p>
          <a:p>
            <a:pPr lvl="2"/>
            <a:r>
              <a:rPr lang="en-US" dirty="0"/>
              <a:t>Body bullet</a:t>
            </a:r>
          </a:p>
          <a:p>
            <a:pPr lvl="3"/>
            <a:r>
              <a:rPr lang="en-US" dirty="0"/>
              <a:t>Highlight or Summary copy</a:t>
            </a:r>
          </a:p>
          <a:p>
            <a:pPr lvl="4"/>
            <a:r>
              <a:rPr lang="en-US" dirty="0"/>
              <a:t>Pull out copy</a:t>
            </a:r>
            <a:endParaRPr lang="en-GB" dirty="0"/>
          </a:p>
        </p:txBody>
      </p:sp>
      <p:sp>
        <p:nvSpPr>
          <p:cNvPr id="5" name="Footer Placeholder 4">
            <a:extLst>
              <a:ext uri="{FF2B5EF4-FFF2-40B4-BE49-F238E27FC236}">
                <a16:creationId xmlns:a16="http://schemas.microsoft.com/office/drawing/2014/main" id="{0CF6C145-519A-4271-9792-C08E5EF56950}"/>
              </a:ext>
            </a:extLst>
          </p:cNvPr>
          <p:cNvSpPr>
            <a:spLocks noGrp="1"/>
          </p:cNvSpPr>
          <p:nvPr>
            <p:ph type="ftr" sz="quarter" idx="3"/>
          </p:nvPr>
        </p:nvSpPr>
        <p:spPr>
          <a:xfrm>
            <a:off x="720000" y="6287495"/>
            <a:ext cx="3445754" cy="360000"/>
          </a:xfrm>
          <a:prstGeom prst="rect">
            <a:avLst/>
          </a:prstGeom>
        </p:spPr>
        <p:txBody>
          <a:bodyPr vert="horz" wrap="square" lIns="0" tIns="0" rIns="0" bIns="0" rtlCol="0" anchor="ctr" anchorCtr="0">
            <a:noAutofit/>
          </a:bodyPr>
          <a:lstStyle>
            <a:lvl1pPr algn="l">
              <a:defRPr sz="1200" b="0">
                <a:solidFill>
                  <a:schemeClr val="accent5"/>
                </a:solidFill>
              </a:defRPr>
            </a:lvl1pPr>
          </a:lstStyle>
          <a:p>
            <a:r>
              <a:rPr lang="en-GB" dirty="0"/>
              <a:t>Presentation Title</a:t>
            </a:r>
          </a:p>
        </p:txBody>
      </p:sp>
      <p:sp>
        <p:nvSpPr>
          <p:cNvPr id="6" name="Slide Number Placeholder 5">
            <a:extLst>
              <a:ext uri="{FF2B5EF4-FFF2-40B4-BE49-F238E27FC236}">
                <a16:creationId xmlns:a16="http://schemas.microsoft.com/office/drawing/2014/main" id="{775E534D-D7C7-47AA-8AD4-E39DDC7E690A}"/>
              </a:ext>
            </a:extLst>
          </p:cNvPr>
          <p:cNvSpPr>
            <a:spLocks noGrp="1"/>
          </p:cNvSpPr>
          <p:nvPr>
            <p:ph type="sldNum" sz="quarter" idx="4"/>
          </p:nvPr>
        </p:nvSpPr>
        <p:spPr>
          <a:xfrm>
            <a:off x="6203949" y="6300000"/>
            <a:ext cx="540000" cy="360000"/>
          </a:xfrm>
          <a:prstGeom prst="rect">
            <a:avLst/>
          </a:prstGeom>
        </p:spPr>
        <p:txBody>
          <a:bodyPr vert="horz" wrap="square" lIns="0" tIns="0" rIns="0" bIns="0" rtlCol="0" anchor="ctr" anchorCtr="0">
            <a:noAutofit/>
          </a:bodyPr>
          <a:lstStyle>
            <a:lvl1pPr algn="l">
              <a:defRPr sz="1200" b="0">
                <a:solidFill>
                  <a:schemeClr val="accent5"/>
                </a:solidFill>
              </a:defRPr>
            </a:lvl1pPr>
          </a:lstStyle>
          <a:p>
            <a:fld id="{EDE7B988-3E9B-4B27-B2CF-40215B35F356}" type="slidenum">
              <a:rPr lang="en-GB" smtClean="0"/>
              <a:pPr/>
              <a:t>‹#›</a:t>
            </a:fld>
            <a:endParaRPr lang="en-GB" dirty="0"/>
          </a:p>
        </p:txBody>
      </p:sp>
    </p:spTree>
    <p:extLst>
      <p:ext uri="{BB962C8B-B14F-4D97-AF65-F5344CB8AC3E}">
        <p14:creationId xmlns:p14="http://schemas.microsoft.com/office/powerpoint/2010/main" val="42636361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Lst>
  <p:hf hdr="0" dt="0"/>
  <p:txStyles>
    <p:titleStyle>
      <a:lvl1pPr algn="l" defTabSz="914400" rtl="0" eaLnBrk="1" latinLnBrk="0" hangingPunct="1">
        <a:lnSpc>
          <a:spcPts val="3700"/>
        </a:lnSpc>
        <a:spcBef>
          <a:spcPct val="0"/>
        </a:spcBef>
        <a:buNone/>
        <a:defRPr sz="3500" b="1" kern="1200">
          <a:solidFill>
            <a:schemeClr val="tx2"/>
          </a:solidFill>
          <a:latin typeface="+mj-lt"/>
          <a:ea typeface="+mj-ea"/>
          <a:cs typeface="+mj-cs"/>
        </a:defRPr>
      </a:lvl1pPr>
    </p:titleStyle>
    <p:bodyStyle>
      <a:lvl1pPr marL="0" indent="0" algn="l" defTabSz="914400" rtl="0" eaLnBrk="1" latinLnBrk="0" hangingPunct="1">
        <a:lnSpc>
          <a:spcPts val="2000"/>
        </a:lnSpc>
        <a:spcBef>
          <a:spcPts val="0"/>
        </a:spcBef>
        <a:spcAft>
          <a:spcPts val="1200"/>
        </a:spcAft>
        <a:buFont typeface="Arial" panose="020B0604020202020204" pitchFamily="34" charset="0"/>
        <a:buNone/>
        <a:defRPr sz="1800" b="1" kern="1200">
          <a:solidFill>
            <a:schemeClr val="tx2"/>
          </a:solidFill>
          <a:latin typeface="+mj-lt"/>
          <a:ea typeface="+mn-ea"/>
          <a:cs typeface="+mn-cs"/>
        </a:defRPr>
      </a:lvl1pPr>
      <a:lvl2pPr marL="0" indent="0" algn="l" defTabSz="914400" rtl="0" eaLnBrk="1" latinLnBrk="0" hangingPunct="1">
        <a:lnSpc>
          <a:spcPts val="2000"/>
        </a:lnSpc>
        <a:spcBef>
          <a:spcPts val="0"/>
        </a:spcBef>
        <a:spcAft>
          <a:spcPts val="1200"/>
        </a:spcAft>
        <a:buFont typeface="Arial" panose="020B0604020202020204" pitchFamily="34" charset="0"/>
        <a:buNone/>
        <a:defRPr sz="1800" kern="1200">
          <a:solidFill>
            <a:schemeClr val="bg2"/>
          </a:solidFill>
          <a:latin typeface="+mn-lt"/>
          <a:ea typeface="+mn-ea"/>
          <a:cs typeface="+mn-cs"/>
        </a:defRPr>
      </a:lvl2pPr>
      <a:lvl3pPr marL="288000" indent="-288000" algn="l" defTabSz="914400" rtl="0" eaLnBrk="1" latinLnBrk="0" hangingPunct="1">
        <a:lnSpc>
          <a:spcPts val="2000"/>
        </a:lnSpc>
        <a:spcBef>
          <a:spcPts val="0"/>
        </a:spcBef>
        <a:spcAft>
          <a:spcPts val="1200"/>
        </a:spcAft>
        <a:buClr>
          <a:schemeClr val="tx2"/>
        </a:buClr>
        <a:buSzPct val="100000"/>
        <a:buFont typeface="Wingdings" panose="05000000000000000000" pitchFamily="2" charset="2"/>
        <a:buChar char=""/>
        <a:defRPr sz="1800" kern="1200">
          <a:solidFill>
            <a:schemeClr val="bg2"/>
          </a:solidFill>
          <a:latin typeface="+mn-lt"/>
          <a:ea typeface="+mn-ea"/>
          <a:cs typeface="+mn-cs"/>
        </a:defRPr>
      </a:lvl3pPr>
      <a:lvl4pPr marL="0" indent="0" algn="l" defTabSz="914400" rtl="0" eaLnBrk="1" latinLnBrk="0" hangingPunct="1">
        <a:lnSpc>
          <a:spcPts val="2200"/>
        </a:lnSpc>
        <a:spcBef>
          <a:spcPts val="0"/>
        </a:spcBef>
        <a:spcAft>
          <a:spcPts val="1200"/>
        </a:spcAft>
        <a:buFont typeface="Arial" panose="020B0604020202020204" pitchFamily="34" charset="0"/>
        <a:buNone/>
        <a:defRPr sz="2100" b="1" kern="1200">
          <a:solidFill>
            <a:schemeClr val="tx2"/>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500" b="1" kern="1200">
          <a:solidFill>
            <a:schemeClr val="accent3"/>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moneyhelper.org.uk/en/everyday-money/budgeting/budget-planner"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oneyhelper.org.uk/en/money-troubles/way-forward/bill-prioritiser"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39.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50.png"/><Relationship Id="rId4" Type="http://schemas.openxmlformats.org/officeDocument/2006/relationships/hyperlink" Target="https://www.moneyhelper.org.uk/en/money-troubles/dealing-with-debt/debt-advice-locator"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1.wdp"/><Relationship Id="rId3" Type="http://schemas.openxmlformats.org/officeDocument/2006/relationships/image" Target="../media/image1.png"/><Relationship Id="rId7" Type="http://schemas.openxmlformats.org/officeDocument/2006/relationships/hyperlink" Target="https://www.moneyhelper.org.uk/en/family-and-care/becoming-a-parent/help-with-childcare-costs" TargetMode="External"/><Relationship Id="rId12"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hyperlink" Target="http://www.moneyhelper.org.uk/baby-benefits" TargetMode="External"/><Relationship Id="rId11" Type="http://schemas.openxmlformats.org/officeDocument/2006/relationships/image" Target="../media/image54.png"/><Relationship Id="rId5" Type="http://schemas.openxmlformats.org/officeDocument/2006/relationships/hyperlink" Target="https://www.moneyhelper.org.uk/en/benefits/use-our-benefits-calculator" TargetMode="External"/><Relationship Id="rId10" Type="http://schemas.openxmlformats.org/officeDocument/2006/relationships/image" Target="../media/image53.png"/><Relationship Id="rId4" Type="http://schemas.openxmlformats.org/officeDocument/2006/relationships/hyperlink" Target="http://www.moneyhelper.org.uk/understanding-your-payslip" TargetMode="Externa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hyperlink" Target="http://www.moneyhelper.org.uk/making-a-will"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hyperlink" Target="http://www.moneyhelper.org.uk/dependants-in-retirement" TargetMode="External"/><Relationship Id="rId5" Type="http://schemas.openxmlformats.org/officeDocument/2006/relationships/image" Target="../media/image29.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hyperlink" Target="http://www.moneyhelper.org.uk/scams" TargetMode="External"/><Relationship Id="rId5" Type="http://schemas.openxmlformats.org/officeDocument/2006/relationships/hyperlink" Target="http://www.moneyhelper.org.uk/divorce-and-money-calculator" TargetMode="External"/><Relationship Id="rId4" Type="http://schemas.openxmlformats.org/officeDocument/2006/relationships/hyperlink" Target="http://www.moneyhelper.org.uk/power-of-attorney"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hyperlink" Target="https://www.moneyhelper.org.uk/en/pensions-and-retirement/auto-enrolment/workplace-pension-calculator" TargetMode="External"/><Relationship Id="rId12"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hyperlink" Target="https://www.moneyhelper.org.uk/en/pensions-and-retirement/pensions-basics" TargetMode="External"/><Relationship Id="rId11" Type="http://schemas.openxmlformats.org/officeDocument/2006/relationships/image" Target="../media/image62.png"/><Relationship Id="rId5" Type="http://schemas.openxmlformats.org/officeDocument/2006/relationships/hyperlink" Target="http://www.moneyhelper.org.uk/beginners-guide-to-investing" TargetMode="External"/><Relationship Id="rId10" Type="http://schemas.openxmlformats.org/officeDocument/2006/relationships/hyperlink" Target="https://www.moneyhelper.org.uk/en/pensions-and-retirement/pensions-basics/pension-calculator" TargetMode="External"/><Relationship Id="rId4" Type="http://schemas.openxmlformats.org/officeDocument/2006/relationships/hyperlink" Target="http://www.moneyhelper.org.uk/savings-habit" TargetMode="External"/><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www.findctf.sharefound.org/"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hyperlink" Target="https://www.moneyhelper.org.uk/en/everyday-money/midlife-mot" TargetMode="Externa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www.moneyhelper.org.uk/pensionwise" TargetMode="External"/><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hyperlink" Target="https://www.moneyhelper.org.uk/en/pensions-and-retirement/taking-your-pension/use-our-tool-to-find-a-retirement-adviser" TargetMode="External"/><Relationship Id="rId4" Type="http://schemas.openxmlformats.org/officeDocument/2006/relationships/hyperlink" Target="https://www.moneyhelper.org.uk/en/pensions-and-retirement/taking-your-pension/find-a-retirement-advis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hyperlink" Target="https://www.moneyhelper.org.uk/en/family-and-care/talk-money/talk-learn-do"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487D-3385-44CA-932F-71D07261C512}"/>
              </a:ext>
            </a:extLst>
          </p:cNvPr>
          <p:cNvSpPr>
            <a:spLocks noGrp="1"/>
          </p:cNvSpPr>
          <p:nvPr>
            <p:ph type="ctrTitle"/>
          </p:nvPr>
        </p:nvSpPr>
        <p:spPr>
          <a:xfrm>
            <a:off x="432000" y="853149"/>
            <a:ext cx="9964330" cy="1828800"/>
          </a:xfrm>
        </p:spPr>
        <p:txBody>
          <a:bodyPr>
            <a:noAutofit/>
          </a:bodyPr>
          <a:lstStyle/>
          <a:p>
            <a:r>
              <a:rPr lang="en-GB" sz="6000" dirty="0"/>
              <a:t>Getting Money Fit – </a:t>
            </a:r>
            <a:r>
              <a:rPr lang="en-GB" sz="4000" dirty="0"/>
              <a:t>Planning ahead to cope with life’s ups and downs</a:t>
            </a:r>
            <a:br>
              <a:rPr lang="en-GB" sz="6000" dirty="0">
                <a:cs typeface="Calibri"/>
              </a:rPr>
            </a:br>
            <a:br>
              <a:rPr lang="en-GB" sz="6000" dirty="0">
                <a:cs typeface="Calibri"/>
              </a:rPr>
            </a:br>
            <a:br>
              <a:rPr lang="en-GB" sz="6000" dirty="0">
                <a:cs typeface="Calibri"/>
              </a:rPr>
            </a:br>
            <a:endParaRPr lang="en-GB" sz="6000" dirty="0">
              <a:cs typeface="Calibri"/>
            </a:endParaRPr>
          </a:p>
        </p:txBody>
      </p:sp>
      <p:sp>
        <p:nvSpPr>
          <p:cNvPr id="3" name="Subtitle 2">
            <a:extLst>
              <a:ext uri="{FF2B5EF4-FFF2-40B4-BE49-F238E27FC236}">
                <a16:creationId xmlns:a16="http://schemas.microsoft.com/office/drawing/2014/main" id="{343291CD-5541-4958-AF38-B394B46B12AC}"/>
              </a:ext>
            </a:extLst>
          </p:cNvPr>
          <p:cNvSpPr>
            <a:spLocks noGrp="1"/>
          </p:cNvSpPr>
          <p:nvPr>
            <p:ph type="subTitle" idx="1"/>
          </p:nvPr>
        </p:nvSpPr>
        <p:spPr>
          <a:xfrm>
            <a:off x="432000" y="5020133"/>
            <a:ext cx="5246905" cy="1969436"/>
          </a:xfrm>
        </p:spPr>
        <p:txBody>
          <a:bodyPr>
            <a:normAutofit/>
          </a:bodyPr>
          <a:lstStyle/>
          <a:p>
            <a:r>
              <a:rPr lang="en-US" dirty="0">
                <a:cs typeface="Calibri"/>
              </a:rPr>
              <a:t>Jenny Wright</a:t>
            </a:r>
          </a:p>
          <a:p>
            <a:r>
              <a:rPr lang="en-US" dirty="0"/>
              <a:t>Regional Partnerships Manager</a:t>
            </a:r>
          </a:p>
          <a:p>
            <a:r>
              <a:rPr lang="en-US" sz="2000" dirty="0">
                <a:cs typeface="Calibri"/>
              </a:rPr>
              <a:t>October 2023</a:t>
            </a:r>
          </a:p>
          <a:p>
            <a:endParaRPr lang="en-US" dirty="0"/>
          </a:p>
        </p:txBody>
      </p:sp>
    </p:spTree>
    <p:extLst>
      <p:ext uri="{BB962C8B-B14F-4D97-AF65-F5344CB8AC3E}">
        <p14:creationId xmlns:p14="http://schemas.microsoft.com/office/powerpoint/2010/main" val="192182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E55AE50-063B-4516-B6E4-2ED43F19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609" y="228291"/>
            <a:ext cx="2048260" cy="651511"/>
          </a:xfrm>
          <a:prstGeom prst="rect">
            <a:avLst/>
          </a:prstGeom>
        </p:spPr>
      </p:pic>
      <p:sp>
        <p:nvSpPr>
          <p:cNvPr id="10" name="Title 1">
            <a:extLst>
              <a:ext uri="{FF2B5EF4-FFF2-40B4-BE49-F238E27FC236}">
                <a16:creationId xmlns:a16="http://schemas.microsoft.com/office/drawing/2014/main" id="{BCC5FB18-EC24-45A5-A386-EAF5CDBE13E1}"/>
              </a:ext>
            </a:extLst>
          </p:cNvPr>
          <p:cNvSpPr>
            <a:spLocks noGrp="1"/>
          </p:cNvSpPr>
          <p:nvPr>
            <p:ph type="title"/>
          </p:nvPr>
        </p:nvSpPr>
        <p:spPr>
          <a:xfrm>
            <a:off x="252602" y="190573"/>
            <a:ext cx="11929731" cy="1328692"/>
          </a:xfrm>
        </p:spPr>
        <p:txBody>
          <a:bodyPr>
            <a:normAutofit/>
          </a:bodyPr>
          <a:lstStyle/>
          <a:p>
            <a:pPr lvl="2">
              <a:lnSpc>
                <a:spcPct val="100000"/>
              </a:lnSpc>
              <a:buClr>
                <a:schemeClr val="bg2"/>
              </a:buClr>
              <a:buSzPct val="90000"/>
              <a:defRPr/>
            </a:pPr>
            <a:r>
              <a:rPr lang="en-GB" sz="4000" b="1" dirty="0">
                <a:solidFill>
                  <a:schemeClr val="bg2"/>
                </a:solidFill>
                <a:latin typeface="+mj-lt"/>
              </a:rPr>
              <a:t>1. Taking control of your money</a:t>
            </a:r>
          </a:p>
        </p:txBody>
      </p:sp>
      <p:pic>
        <p:nvPicPr>
          <p:cNvPr id="3" name="Picture 2">
            <a:hlinkClick r:id="rId4"/>
            <a:extLst>
              <a:ext uri="{FF2B5EF4-FFF2-40B4-BE49-F238E27FC236}">
                <a16:creationId xmlns:a16="http://schemas.microsoft.com/office/drawing/2014/main" id="{84B66AB0-B032-40DB-8DD6-965F9876D3D9}"/>
              </a:ext>
            </a:extLst>
          </p:cNvPr>
          <p:cNvPicPr>
            <a:picLocks noChangeAspect="1"/>
          </p:cNvPicPr>
          <p:nvPr/>
        </p:nvPicPr>
        <p:blipFill>
          <a:blip r:embed="rId5"/>
          <a:stretch>
            <a:fillRect/>
          </a:stretch>
        </p:blipFill>
        <p:spPr>
          <a:xfrm>
            <a:off x="932424" y="1289070"/>
            <a:ext cx="4061094" cy="486145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5402045-938F-46AC-B744-EF6AFD9D334A}"/>
              </a:ext>
            </a:extLst>
          </p:cNvPr>
          <p:cNvPicPr>
            <a:picLocks noChangeAspect="1"/>
          </p:cNvPicPr>
          <p:nvPr/>
        </p:nvPicPr>
        <p:blipFill>
          <a:blip r:embed="rId6"/>
          <a:stretch>
            <a:fillRect/>
          </a:stretch>
        </p:blipFill>
        <p:spPr>
          <a:xfrm>
            <a:off x="9025072" y="1998515"/>
            <a:ext cx="2829797" cy="2860970"/>
          </a:xfrm>
          <a:prstGeom prst="rect">
            <a:avLst/>
          </a:prstGeom>
        </p:spPr>
      </p:pic>
      <p:sp>
        <p:nvSpPr>
          <p:cNvPr id="17" name="TextBox 16">
            <a:extLst>
              <a:ext uri="{FF2B5EF4-FFF2-40B4-BE49-F238E27FC236}">
                <a16:creationId xmlns:a16="http://schemas.microsoft.com/office/drawing/2014/main" id="{3AF3675E-908D-4821-8406-6663F4E19F99}"/>
              </a:ext>
            </a:extLst>
          </p:cNvPr>
          <p:cNvSpPr txBox="1"/>
          <p:nvPr/>
        </p:nvSpPr>
        <p:spPr>
          <a:xfrm rot="21332594">
            <a:off x="9392342" y="2566469"/>
            <a:ext cx="2226204" cy="1938992"/>
          </a:xfrm>
          <a:prstGeom prst="rect">
            <a:avLst/>
          </a:prstGeom>
          <a:noFill/>
        </p:spPr>
        <p:txBody>
          <a:bodyPr wrap="square" rtlCol="0">
            <a:spAutoFit/>
          </a:bodyPr>
          <a:lstStyle/>
          <a:p>
            <a:r>
              <a:rPr lang="en-GB" sz="2000" b="1" i="1" u="sng" dirty="0">
                <a:solidFill>
                  <a:srgbClr val="0070C0"/>
                </a:solidFill>
                <a:latin typeface="Bradley Hand ITC" panose="03070402050302030203" pitchFamily="66" charset="0"/>
                <a:cs typeface="Cavolini" panose="020B0502040204020203" pitchFamily="66" charset="0"/>
              </a:rPr>
              <a:t>Invest in me:  </a:t>
            </a:r>
            <a:br>
              <a:rPr lang="en-GB" sz="2000" b="1" i="1" dirty="0">
                <a:solidFill>
                  <a:srgbClr val="0070C0"/>
                </a:solidFill>
                <a:latin typeface="Bradley Hand ITC" panose="03070402050302030203" pitchFamily="66" charset="0"/>
                <a:cs typeface="Cavolini" panose="020B0502040204020203" pitchFamily="66" charset="0"/>
              </a:rPr>
            </a:br>
            <a:r>
              <a:rPr lang="en-GB" sz="2000" b="1" i="1" dirty="0">
                <a:solidFill>
                  <a:srgbClr val="0070C0"/>
                </a:solidFill>
                <a:latin typeface="Bradley Hand ITC" panose="03070402050302030203" pitchFamily="66" charset="0"/>
                <a:cs typeface="Cavolini" panose="020B0502040204020203" pitchFamily="66" charset="0"/>
              </a:rPr>
              <a:t>I will use 30 minutes of my time this week to do my household budget ….</a:t>
            </a:r>
            <a:r>
              <a:rPr lang="en-GB" sz="2000" i="1" dirty="0">
                <a:solidFill>
                  <a:srgbClr val="0070C0"/>
                </a:solidFill>
                <a:latin typeface="Bradley Hand ITC" panose="03070402050302030203" pitchFamily="66" charset="0"/>
                <a:cs typeface="Cavolini" panose="020B0502040204020203" pitchFamily="66" charset="0"/>
                <a:sym typeface="Wingdings" panose="05000000000000000000" pitchFamily="2" charset="2"/>
              </a:rPr>
              <a:t></a:t>
            </a:r>
            <a:endParaRPr lang="en-GB" sz="2000" i="1" dirty="0">
              <a:solidFill>
                <a:srgbClr val="0070C0"/>
              </a:solidFill>
              <a:latin typeface="Bradley Hand ITC" panose="03070402050302030203" pitchFamily="66" charset="0"/>
              <a:cs typeface="Cavolini" panose="020B0502040204020203" pitchFamily="66" charset="0"/>
            </a:endParaRPr>
          </a:p>
        </p:txBody>
      </p:sp>
      <p:grpSp>
        <p:nvGrpSpPr>
          <p:cNvPr id="13" name="Group 12">
            <a:extLst>
              <a:ext uri="{FF2B5EF4-FFF2-40B4-BE49-F238E27FC236}">
                <a16:creationId xmlns:a16="http://schemas.microsoft.com/office/drawing/2014/main" id="{F4F63A77-06FD-421E-A5B5-38F83A297EDE}"/>
              </a:ext>
            </a:extLst>
          </p:cNvPr>
          <p:cNvGrpSpPr/>
          <p:nvPr/>
        </p:nvGrpSpPr>
        <p:grpSpPr>
          <a:xfrm>
            <a:off x="5666634" y="2166745"/>
            <a:ext cx="3092251" cy="2422281"/>
            <a:chOff x="3139246" y="3665697"/>
            <a:chExt cx="3092251" cy="2422281"/>
          </a:xfrm>
        </p:grpSpPr>
        <p:grpSp>
          <p:nvGrpSpPr>
            <p:cNvPr id="19" name="Group 18">
              <a:extLst>
                <a:ext uri="{FF2B5EF4-FFF2-40B4-BE49-F238E27FC236}">
                  <a16:creationId xmlns:a16="http://schemas.microsoft.com/office/drawing/2014/main" id="{2BDF1F4F-382F-4790-96ED-B48CA3DE095F}"/>
                </a:ext>
              </a:extLst>
            </p:cNvPr>
            <p:cNvGrpSpPr/>
            <p:nvPr/>
          </p:nvGrpSpPr>
          <p:grpSpPr>
            <a:xfrm>
              <a:off x="3139246" y="3665697"/>
              <a:ext cx="2907896" cy="2422281"/>
              <a:chOff x="372150" y="6401383"/>
              <a:chExt cx="1929457" cy="1666071"/>
            </a:xfrm>
          </p:grpSpPr>
          <p:pic>
            <p:nvPicPr>
              <p:cNvPr id="22" name="Picture 21">
                <a:extLst>
                  <a:ext uri="{FF2B5EF4-FFF2-40B4-BE49-F238E27FC236}">
                    <a16:creationId xmlns:a16="http://schemas.microsoft.com/office/drawing/2014/main" id="{ECDB1EAE-2AF3-4B1E-854F-EFAD11CDBCDE}"/>
                  </a:ext>
                </a:extLst>
              </p:cNvPr>
              <p:cNvPicPr>
                <a:picLocks noChangeAspect="1"/>
              </p:cNvPicPr>
              <p:nvPr/>
            </p:nvPicPr>
            <p:blipFill>
              <a:blip r:embed="rId7"/>
              <a:stretch>
                <a:fillRect/>
              </a:stretch>
            </p:blipFill>
            <p:spPr>
              <a:xfrm>
                <a:off x="372150" y="6401383"/>
                <a:ext cx="1929457" cy="1666071"/>
              </a:xfrm>
              <a:prstGeom prst="rect">
                <a:avLst/>
              </a:prstGeom>
            </p:spPr>
          </p:pic>
          <p:sp>
            <p:nvSpPr>
              <p:cNvPr id="23" name="TextBox 22">
                <a:extLst>
                  <a:ext uri="{FF2B5EF4-FFF2-40B4-BE49-F238E27FC236}">
                    <a16:creationId xmlns:a16="http://schemas.microsoft.com/office/drawing/2014/main" id="{0EC4A8E4-55E3-4026-BCDA-1E7350A375E5}"/>
                  </a:ext>
                </a:extLst>
              </p:cNvPr>
              <p:cNvSpPr txBox="1"/>
              <p:nvPr/>
            </p:nvSpPr>
            <p:spPr>
              <a:xfrm>
                <a:off x="744709" y="6448011"/>
                <a:ext cx="464041" cy="317538"/>
              </a:xfrm>
              <a:prstGeom prst="rect">
                <a:avLst/>
              </a:prstGeom>
              <a:noFill/>
            </p:spPr>
            <p:txBody>
              <a:bodyPr wrap="none" rtlCol="0">
                <a:spAutoFit/>
              </a:bodyPr>
              <a:lstStyle/>
              <a:p>
                <a:r>
                  <a:rPr lang="en-GB" sz="2400" b="1" dirty="0"/>
                  <a:t>Tips</a:t>
                </a:r>
              </a:p>
            </p:txBody>
          </p:sp>
        </p:grpSp>
        <p:sp>
          <p:nvSpPr>
            <p:cNvPr id="24" name="TextBox 23">
              <a:extLst>
                <a:ext uri="{FF2B5EF4-FFF2-40B4-BE49-F238E27FC236}">
                  <a16:creationId xmlns:a16="http://schemas.microsoft.com/office/drawing/2014/main" id="{23D193AB-D0F8-4728-90EB-A2AEEBAF0CAC}"/>
                </a:ext>
              </a:extLst>
            </p:cNvPr>
            <p:cNvSpPr txBox="1"/>
            <p:nvPr/>
          </p:nvSpPr>
          <p:spPr>
            <a:xfrm>
              <a:off x="3139246" y="4261483"/>
              <a:ext cx="3092251" cy="1754326"/>
            </a:xfrm>
            <a:prstGeom prst="rect">
              <a:avLst/>
            </a:prstGeom>
            <a:noFill/>
          </p:spPr>
          <p:txBody>
            <a:bodyPr wrap="square" rtlCol="0">
              <a:spAutoFit/>
            </a:bodyPr>
            <a:lstStyle/>
            <a:p>
              <a:pPr marL="265113" indent="-265113">
                <a:spcAft>
                  <a:spcPts val="600"/>
                </a:spcAft>
                <a:buFont typeface="Wingdings" panose="05000000000000000000" pitchFamily="2" charset="2"/>
                <a:buChar char="ü"/>
              </a:pPr>
              <a:r>
                <a:rPr lang="en-GB" sz="1400" dirty="0">
                  <a:solidFill>
                    <a:schemeClr val="bg2"/>
                  </a:solidFill>
                </a:rPr>
                <a:t>Don’t forget to budget for annual bills and things like holidays and gifting occasions</a:t>
              </a:r>
            </a:p>
            <a:p>
              <a:pPr marL="265113" indent="-265113">
                <a:spcAft>
                  <a:spcPts val="600"/>
                </a:spcAft>
                <a:buFont typeface="Wingdings" panose="05000000000000000000" pitchFamily="2" charset="2"/>
                <a:buChar char="ü"/>
              </a:pPr>
              <a:r>
                <a:rPr lang="en-GB" sz="1400" dirty="0">
                  <a:solidFill>
                    <a:schemeClr val="bg2"/>
                  </a:solidFill>
                </a:rPr>
                <a:t>Use your bank statements to help check for regular bill payments</a:t>
              </a:r>
            </a:p>
            <a:p>
              <a:pPr marL="265113" indent="-265113">
                <a:spcAft>
                  <a:spcPts val="600"/>
                </a:spcAft>
                <a:buFont typeface="Wingdings" panose="05000000000000000000" pitchFamily="2" charset="2"/>
                <a:buChar char="ü"/>
              </a:pPr>
              <a:r>
                <a:rPr lang="en-GB" sz="1400" dirty="0">
                  <a:solidFill>
                    <a:schemeClr val="bg2"/>
                  </a:solidFill>
                </a:rPr>
                <a:t>If you use cash a lot, try to record what you spend it on</a:t>
              </a:r>
            </a:p>
          </p:txBody>
        </p:sp>
      </p:grpSp>
      <p:cxnSp>
        <p:nvCxnSpPr>
          <p:cNvPr id="25" name="Straight Connector 24">
            <a:extLst>
              <a:ext uri="{FF2B5EF4-FFF2-40B4-BE49-F238E27FC236}">
                <a16:creationId xmlns:a16="http://schemas.microsoft.com/office/drawing/2014/main" id="{BD5AABFA-2563-485B-AE12-84D8A6F2CF2D}"/>
              </a:ext>
            </a:extLst>
          </p:cNvPr>
          <p:cNvCxnSpPr>
            <a:cxnSpLocks/>
          </p:cNvCxnSpPr>
          <p:nvPr/>
        </p:nvCxnSpPr>
        <p:spPr>
          <a:xfrm>
            <a:off x="12375505" y="957763"/>
            <a:ext cx="0" cy="465107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E3214995-62FC-4E1E-90A0-AC86A40B2A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6117" y="302777"/>
            <a:ext cx="1954629" cy="100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165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672331D-4BF8-41C0-B3A7-6FD0D7C05647}"/>
              </a:ext>
            </a:extLst>
          </p:cNvPr>
          <p:cNvSpPr>
            <a:spLocks noGrp="1"/>
          </p:cNvSpPr>
          <p:nvPr>
            <p:ph type="title"/>
          </p:nvPr>
        </p:nvSpPr>
        <p:spPr>
          <a:xfrm>
            <a:off x="628962" y="335302"/>
            <a:ext cx="10934075" cy="1211003"/>
          </a:xfrm>
        </p:spPr>
        <p:txBody>
          <a:bodyPr/>
          <a:lstStyle/>
          <a:p>
            <a:r>
              <a:rPr lang="en-US" dirty="0"/>
              <a:t>Taking Control - Bill Prioritiser</a:t>
            </a:r>
            <a:br>
              <a:rPr lang="en-US" dirty="0"/>
            </a:br>
            <a:endParaRPr lang="en-GB" sz="1800" dirty="0">
              <a:solidFill>
                <a:schemeClr val="accent2"/>
              </a:solidFill>
            </a:endParaRPr>
          </a:p>
        </p:txBody>
      </p:sp>
      <p:sp>
        <p:nvSpPr>
          <p:cNvPr id="9" name="TextBox 8">
            <a:extLst>
              <a:ext uri="{FF2B5EF4-FFF2-40B4-BE49-F238E27FC236}">
                <a16:creationId xmlns:a16="http://schemas.microsoft.com/office/drawing/2014/main" id="{931FC54F-01D2-4972-8712-C6682D3ACB93}"/>
              </a:ext>
            </a:extLst>
          </p:cNvPr>
          <p:cNvSpPr txBox="1"/>
          <p:nvPr/>
        </p:nvSpPr>
        <p:spPr>
          <a:xfrm>
            <a:off x="817684" y="5917196"/>
            <a:ext cx="6094826" cy="369332"/>
          </a:xfrm>
          <a:prstGeom prst="rect">
            <a:avLst/>
          </a:prstGeom>
          <a:noFill/>
        </p:spPr>
        <p:txBody>
          <a:bodyPr wrap="square" lIns="91440" tIns="45720" rIns="91440" bIns="45720" anchor="t">
            <a:spAutoFit/>
          </a:bodyPr>
          <a:lstStyle/>
          <a:p>
            <a:r>
              <a:rPr lang="en-US" dirty="0">
                <a:hlinkClick r:id="rId3"/>
              </a:rPr>
              <a:t>Help with bills and payments | MoneyHelper</a:t>
            </a:r>
            <a:endParaRPr lang="en-GB" dirty="0"/>
          </a:p>
        </p:txBody>
      </p:sp>
      <p:pic>
        <p:nvPicPr>
          <p:cNvPr id="7" name="Picture 6" descr="Graphical user interface, application&#10;&#10;Description automatically generated">
            <a:extLst>
              <a:ext uri="{FF2B5EF4-FFF2-40B4-BE49-F238E27FC236}">
                <a16:creationId xmlns:a16="http://schemas.microsoft.com/office/drawing/2014/main" id="{A97D0EE8-E5EE-4E06-9A81-B7E566CB3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839" y="928047"/>
            <a:ext cx="6707671" cy="4013333"/>
          </a:xfrm>
          <a:prstGeom prst="rect">
            <a:avLst/>
          </a:prstGeom>
        </p:spPr>
      </p:pic>
      <p:pic>
        <p:nvPicPr>
          <p:cNvPr id="2" name="Picture 1">
            <a:extLst>
              <a:ext uri="{FF2B5EF4-FFF2-40B4-BE49-F238E27FC236}">
                <a16:creationId xmlns:a16="http://schemas.microsoft.com/office/drawing/2014/main" id="{FA5272A2-827C-C1B7-CE03-04A5807DBE84}"/>
              </a:ext>
            </a:extLst>
          </p:cNvPr>
          <p:cNvPicPr>
            <a:picLocks noChangeAspect="1"/>
          </p:cNvPicPr>
          <p:nvPr/>
        </p:nvPicPr>
        <p:blipFill>
          <a:blip r:embed="rId5"/>
          <a:stretch>
            <a:fillRect/>
          </a:stretch>
        </p:blipFill>
        <p:spPr>
          <a:xfrm>
            <a:off x="5286853" y="3626996"/>
            <a:ext cx="6463884" cy="3167593"/>
          </a:xfrm>
          <a:prstGeom prst="rect">
            <a:avLst/>
          </a:prstGeom>
        </p:spPr>
      </p:pic>
    </p:spTree>
    <p:extLst>
      <p:ext uri="{BB962C8B-B14F-4D97-AF65-F5344CB8AC3E}">
        <p14:creationId xmlns:p14="http://schemas.microsoft.com/office/powerpoint/2010/main" val="2513177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E55AE50-063B-4516-B6E4-2ED43F19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609" y="228291"/>
            <a:ext cx="2048260" cy="651511"/>
          </a:xfrm>
          <a:prstGeom prst="rect">
            <a:avLst/>
          </a:prstGeom>
        </p:spPr>
      </p:pic>
      <p:pic>
        <p:nvPicPr>
          <p:cNvPr id="3" name="Picture 2">
            <a:extLst>
              <a:ext uri="{FF2B5EF4-FFF2-40B4-BE49-F238E27FC236}">
                <a16:creationId xmlns:a16="http://schemas.microsoft.com/office/drawing/2014/main" id="{1674D01A-0F8B-4214-BBDC-FECD9D59CFA1}"/>
              </a:ext>
            </a:extLst>
          </p:cNvPr>
          <p:cNvPicPr>
            <a:picLocks noChangeAspect="1"/>
          </p:cNvPicPr>
          <p:nvPr/>
        </p:nvPicPr>
        <p:blipFill>
          <a:blip r:embed="rId4"/>
          <a:stretch>
            <a:fillRect/>
          </a:stretch>
        </p:blipFill>
        <p:spPr>
          <a:xfrm>
            <a:off x="9942677" y="3621861"/>
            <a:ext cx="1912192" cy="2710539"/>
          </a:xfrm>
          <a:prstGeom prst="rect">
            <a:avLst/>
          </a:prstGeom>
          <a:ln>
            <a:noFill/>
          </a:ln>
          <a:effectLst>
            <a:outerShdw blurRad="292100" dist="139700" dir="2700000" algn="tl" rotWithShape="0">
              <a:srgbClr val="333333">
                <a:alpha val="65000"/>
              </a:srgbClr>
            </a:outerShdw>
          </a:effectLst>
        </p:spPr>
      </p:pic>
      <p:pic>
        <p:nvPicPr>
          <p:cNvPr id="13" name="Picture 2">
            <a:extLst>
              <a:ext uri="{FF2B5EF4-FFF2-40B4-BE49-F238E27FC236}">
                <a16:creationId xmlns:a16="http://schemas.microsoft.com/office/drawing/2014/main" id="{C9CF52EE-E537-444F-BCDB-DD45E3890E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6117" y="302777"/>
            <a:ext cx="1954629" cy="10027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E5BA0EA-341F-2F79-77A3-86528093E0E8}"/>
              </a:ext>
            </a:extLst>
          </p:cNvPr>
          <p:cNvPicPr>
            <a:picLocks noChangeAspect="1"/>
          </p:cNvPicPr>
          <p:nvPr/>
        </p:nvPicPr>
        <p:blipFill>
          <a:blip r:embed="rId6"/>
          <a:stretch>
            <a:fillRect/>
          </a:stretch>
        </p:blipFill>
        <p:spPr>
          <a:xfrm>
            <a:off x="320655" y="302777"/>
            <a:ext cx="6137810" cy="4104349"/>
          </a:xfrm>
          <a:prstGeom prst="rect">
            <a:avLst/>
          </a:prstGeom>
        </p:spPr>
      </p:pic>
      <p:pic>
        <p:nvPicPr>
          <p:cNvPr id="11" name="Picture 10">
            <a:extLst>
              <a:ext uri="{FF2B5EF4-FFF2-40B4-BE49-F238E27FC236}">
                <a16:creationId xmlns:a16="http://schemas.microsoft.com/office/drawing/2014/main" id="{606AE85B-D2D3-4FC5-07EB-0E9497D1ACE9}"/>
              </a:ext>
            </a:extLst>
          </p:cNvPr>
          <p:cNvPicPr>
            <a:picLocks noChangeAspect="1"/>
          </p:cNvPicPr>
          <p:nvPr/>
        </p:nvPicPr>
        <p:blipFill>
          <a:blip r:embed="rId7"/>
          <a:stretch>
            <a:fillRect/>
          </a:stretch>
        </p:blipFill>
        <p:spPr>
          <a:xfrm>
            <a:off x="5526556" y="1609366"/>
            <a:ext cx="5476875" cy="657225"/>
          </a:xfrm>
          <a:prstGeom prst="rect">
            <a:avLst/>
          </a:prstGeom>
        </p:spPr>
      </p:pic>
      <p:pic>
        <p:nvPicPr>
          <p:cNvPr id="14" name="Picture 13">
            <a:extLst>
              <a:ext uri="{FF2B5EF4-FFF2-40B4-BE49-F238E27FC236}">
                <a16:creationId xmlns:a16="http://schemas.microsoft.com/office/drawing/2014/main" id="{EAF4A7E9-9344-FE95-08B9-B34E3F252CEA}"/>
              </a:ext>
            </a:extLst>
          </p:cNvPr>
          <p:cNvPicPr>
            <a:picLocks noChangeAspect="1"/>
          </p:cNvPicPr>
          <p:nvPr/>
        </p:nvPicPr>
        <p:blipFill>
          <a:blip r:embed="rId8"/>
          <a:stretch>
            <a:fillRect/>
          </a:stretch>
        </p:blipFill>
        <p:spPr>
          <a:xfrm>
            <a:off x="119707" y="4710950"/>
            <a:ext cx="7981950" cy="1209675"/>
          </a:xfrm>
          <a:prstGeom prst="rect">
            <a:avLst/>
          </a:prstGeom>
        </p:spPr>
      </p:pic>
      <p:pic>
        <p:nvPicPr>
          <p:cNvPr id="17" name="Picture 16">
            <a:extLst>
              <a:ext uri="{FF2B5EF4-FFF2-40B4-BE49-F238E27FC236}">
                <a16:creationId xmlns:a16="http://schemas.microsoft.com/office/drawing/2014/main" id="{7A286135-4ED9-5BCA-3426-39D095126580}"/>
              </a:ext>
            </a:extLst>
          </p:cNvPr>
          <p:cNvPicPr>
            <a:picLocks noChangeAspect="1"/>
          </p:cNvPicPr>
          <p:nvPr/>
        </p:nvPicPr>
        <p:blipFill>
          <a:blip r:embed="rId9"/>
          <a:stretch>
            <a:fillRect/>
          </a:stretch>
        </p:blipFill>
        <p:spPr>
          <a:xfrm>
            <a:off x="4625365" y="2778939"/>
            <a:ext cx="7200900" cy="914400"/>
          </a:xfrm>
          <a:prstGeom prst="rect">
            <a:avLst/>
          </a:prstGeom>
        </p:spPr>
      </p:pic>
    </p:spTree>
    <p:extLst>
      <p:ext uri="{BB962C8B-B14F-4D97-AF65-F5344CB8AC3E}">
        <p14:creationId xmlns:p14="http://schemas.microsoft.com/office/powerpoint/2010/main" val="250521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0890-F022-1B5D-1124-FF7D40AA121F}"/>
              </a:ext>
            </a:extLst>
          </p:cNvPr>
          <p:cNvSpPr>
            <a:spLocks noGrp="1"/>
          </p:cNvSpPr>
          <p:nvPr>
            <p:ph type="title"/>
          </p:nvPr>
        </p:nvSpPr>
        <p:spPr>
          <a:xfrm>
            <a:off x="432000" y="479685"/>
            <a:ext cx="10934075" cy="1211003"/>
          </a:xfrm>
        </p:spPr>
        <p:txBody>
          <a:bodyPr anchor="t">
            <a:normAutofit/>
          </a:bodyPr>
          <a:lstStyle/>
          <a:p>
            <a:r>
              <a:rPr lang="en-GB" dirty="0"/>
              <a:t>Cost of Living help, your questions answered </a:t>
            </a:r>
          </a:p>
        </p:txBody>
      </p:sp>
      <p:sp>
        <p:nvSpPr>
          <p:cNvPr id="5" name="Slide Number Placeholder 4">
            <a:extLst>
              <a:ext uri="{FF2B5EF4-FFF2-40B4-BE49-F238E27FC236}">
                <a16:creationId xmlns:a16="http://schemas.microsoft.com/office/drawing/2014/main" id="{BD39E8B9-CAC8-8F70-46BD-C4E7ECEB9938}"/>
              </a:ext>
            </a:extLst>
          </p:cNvPr>
          <p:cNvSpPr>
            <a:spLocks noGrp="1"/>
          </p:cNvSpPr>
          <p:nvPr>
            <p:ph type="sldNum" sz="quarter" idx="12"/>
          </p:nvPr>
        </p:nvSpPr>
        <p:spPr>
          <a:xfrm>
            <a:off x="8610600" y="6332400"/>
            <a:ext cx="3170976" cy="365125"/>
          </a:xfrm>
        </p:spPr>
        <p:txBody>
          <a:bodyPr anchor="ctr">
            <a:normAutofit/>
          </a:bodyPr>
          <a:lstStyle/>
          <a:p>
            <a:pPr>
              <a:spcAft>
                <a:spcPts val="600"/>
              </a:spcAft>
            </a:pPr>
            <a:fld id="{85452B25-2BA5-41FF-9718-90E0D58FDD67}" type="slidenum">
              <a:rPr lang="en-GB" smtClean="0"/>
              <a:pPr>
                <a:spcAft>
                  <a:spcPts val="600"/>
                </a:spcAft>
              </a:pPr>
              <a:t>13</a:t>
            </a:fld>
            <a:endParaRPr lang="en-GB" dirty="0"/>
          </a:p>
        </p:txBody>
      </p:sp>
      <p:sp>
        <p:nvSpPr>
          <p:cNvPr id="17" name="Text Placeholder 5">
            <a:extLst>
              <a:ext uri="{FF2B5EF4-FFF2-40B4-BE49-F238E27FC236}">
                <a16:creationId xmlns:a16="http://schemas.microsoft.com/office/drawing/2014/main" id="{2F553F69-C914-A36C-C204-9D0862E8DE97}"/>
              </a:ext>
            </a:extLst>
          </p:cNvPr>
          <p:cNvSpPr>
            <a:spLocks noGrp="1"/>
          </p:cNvSpPr>
          <p:nvPr>
            <p:ph type="body" sz="quarter" idx="13"/>
          </p:nvPr>
        </p:nvSpPr>
        <p:spPr>
          <a:xfrm>
            <a:off x="8140589" y="1978025"/>
            <a:ext cx="3640250" cy="4198938"/>
          </a:xfrm>
        </p:spPr>
        <p:txBody>
          <a:bodyPr/>
          <a:lstStyle/>
          <a:p>
            <a:endParaRPr lang="en-US" dirty="0"/>
          </a:p>
        </p:txBody>
      </p:sp>
      <p:pic>
        <p:nvPicPr>
          <p:cNvPr id="9" name="Picture 8">
            <a:extLst>
              <a:ext uri="{FF2B5EF4-FFF2-40B4-BE49-F238E27FC236}">
                <a16:creationId xmlns:a16="http://schemas.microsoft.com/office/drawing/2014/main" id="{79E8AC6A-E3E0-88A4-D593-A693EDC50744}"/>
              </a:ext>
            </a:extLst>
          </p:cNvPr>
          <p:cNvPicPr>
            <a:picLocks noChangeAspect="1"/>
          </p:cNvPicPr>
          <p:nvPr/>
        </p:nvPicPr>
        <p:blipFill>
          <a:blip r:embed="rId3"/>
          <a:stretch>
            <a:fillRect/>
          </a:stretch>
        </p:blipFill>
        <p:spPr>
          <a:xfrm>
            <a:off x="6713090" y="1686936"/>
            <a:ext cx="4955954" cy="2324607"/>
          </a:xfrm>
          <a:prstGeom prst="rect">
            <a:avLst/>
          </a:prstGeom>
        </p:spPr>
      </p:pic>
      <p:pic>
        <p:nvPicPr>
          <p:cNvPr id="11" name="Picture 10">
            <a:extLst>
              <a:ext uri="{FF2B5EF4-FFF2-40B4-BE49-F238E27FC236}">
                <a16:creationId xmlns:a16="http://schemas.microsoft.com/office/drawing/2014/main" id="{E88BB755-73C9-4C92-D015-60C95DA06AAA}"/>
              </a:ext>
            </a:extLst>
          </p:cNvPr>
          <p:cNvPicPr>
            <a:picLocks noChangeAspect="1"/>
          </p:cNvPicPr>
          <p:nvPr/>
        </p:nvPicPr>
        <p:blipFill>
          <a:blip r:embed="rId4"/>
          <a:stretch>
            <a:fillRect/>
          </a:stretch>
        </p:blipFill>
        <p:spPr>
          <a:xfrm>
            <a:off x="6739685" y="3941298"/>
            <a:ext cx="2451382" cy="2461347"/>
          </a:xfrm>
          <a:prstGeom prst="rect">
            <a:avLst/>
          </a:prstGeom>
        </p:spPr>
      </p:pic>
      <p:pic>
        <p:nvPicPr>
          <p:cNvPr id="14" name="Picture 13">
            <a:extLst>
              <a:ext uri="{FF2B5EF4-FFF2-40B4-BE49-F238E27FC236}">
                <a16:creationId xmlns:a16="http://schemas.microsoft.com/office/drawing/2014/main" id="{AD2248B5-7F34-C5CD-FEDE-F962B076F072}"/>
              </a:ext>
            </a:extLst>
          </p:cNvPr>
          <p:cNvPicPr>
            <a:picLocks noChangeAspect="1"/>
          </p:cNvPicPr>
          <p:nvPr/>
        </p:nvPicPr>
        <p:blipFill>
          <a:blip r:embed="rId5"/>
          <a:stretch>
            <a:fillRect/>
          </a:stretch>
        </p:blipFill>
        <p:spPr>
          <a:xfrm>
            <a:off x="9335187" y="4011543"/>
            <a:ext cx="2423213" cy="2328633"/>
          </a:xfrm>
          <a:prstGeom prst="rect">
            <a:avLst/>
          </a:prstGeom>
        </p:spPr>
      </p:pic>
      <p:pic>
        <p:nvPicPr>
          <p:cNvPr id="19" name="Content Placeholder 18">
            <a:extLst>
              <a:ext uri="{FF2B5EF4-FFF2-40B4-BE49-F238E27FC236}">
                <a16:creationId xmlns:a16="http://schemas.microsoft.com/office/drawing/2014/main" id="{8E9027D1-AA2D-E3B4-3090-3A3021948AC1}"/>
              </a:ext>
            </a:extLst>
          </p:cNvPr>
          <p:cNvPicPr>
            <a:picLocks noGrp="1" noChangeAspect="1"/>
          </p:cNvPicPr>
          <p:nvPr>
            <p:ph idx="1"/>
          </p:nvPr>
        </p:nvPicPr>
        <p:blipFill>
          <a:blip r:embed="rId6"/>
          <a:stretch>
            <a:fillRect/>
          </a:stretch>
        </p:blipFill>
        <p:spPr>
          <a:xfrm>
            <a:off x="802484" y="1151044"/>
            <a:ext cx="2770061" cy="5025919"/>
          </a:xfrm>
        </p:spPr>
      </p:pic>
      <p:pic>
        <p:nvPicPr>
          <p:cNvPr id="21" name="Picture 20">
            <a:extLst>
              <a:ext uri="{FF2B5EF4-FFF2-40B4-BE49-F238E27FC236}">
                <a16:creationId xmlns:a16="http://schemas.microsoft.com/office/drawing/2014/main" id="{AC863CFC-7CFD-CF67-A511-1F6D61FF75CD}"/>
              </a:ext>
            </a:extLst>
          </p:cNvPr>
          <p:cNvPicPr>
            <a:picLocks noChangeAspect="1"/>
          </p:cNvPicPr>
          <p:nvPr/>
        </p:nvPicPr>
        <p:blipFill>
          <a:blip r:embed="rId7"/>
          <a:stretch>
            <a:fillRect/>
          </a:stretch>
        </p:blipFill>
        <p:spPr>
          <a:xfrm>
            <a:off x="4223982" y="1772793"/>
            <a:ext cx="2391909" cy="2168505"/>
          </a:xfrm>
          <a:prstGeom prst="rect">
            <a:avLst/>
          </a:prstGeom>
        </p:spPr>
      </p:pic>
      <p:pic>
        <p:nvPicPr>
          <p:cNvPr id="23" name="Picture 22">
            <a:extLst>
              <a:ext uri="{FF2B5EF4-FFF2-40B4-BE49-F238E27FC236}">
                <a16:creationId xmlns:a16="http://schemas.microsoft.com/office/drawing/2014/main" id="{6EE9DBD4-617E-3B98-D7DC-1A938E715660}"/>
              </a:ext>
            </a:extLst>
          </p:cNvPr>
          <p:cNvPicPr>
            <a:picLocks noChangeAspect="1"/>
          </p:cNvPicPr>
          <p:nvPr/>
        </p:nvPicPr>
        <p:blipFill>
          <a:blip r:embed="rId8"/>
          <a:stretch>
            <a:fillRect/>
          </a:stretch>
        </p:blipFill>
        <p:spPr>
          <a:xfrm>
            <a:off x="4126751" y="4081791"/>
            <a:ext cx="2468814" cy="2250610"/>
          </a:xfrm>
          <a:prstGeom prst="rect">
            <a:avLst/>
          </a:prstGeom>
        </p:spPr>
      </p:pic>
    </p:spTree>
    <p:extLst>
      <p:ext uri="{BB962C8B-B14F-4D97-AF65-F5344CB8AC3E}">
        <p14:creationId xmlns:p14="http://schemas.microsoft.com/office/powerpoint/2010/main" val="1274978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E55AE50-063B-4516-B6E4-2ED43F19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609" y="228291"/>
            <a:ext cx="2048260" cy="651511"/>
          </a:xfrm>
          <a:prstGeom prst="rect">
            <a:avLst/>
          </a:prstGeom>
        </p:spPr>
      </p:pic>
      <p:sp>
        <p:nvSpPr>
          <p:cNvPr id="10" name="Title 1">
            <a:extLst>
              <a:ext uri="{FF2B5EF4-FFF2-40B4-BE49-F238E27FC236}">
                <a16:creationId xmlns:a16="http://schemas.microsoft.com/office/drawing/2014/main" id="{BCC5FB18-EC24-45A5-A386-EAF5CDBE13E1}"/>
              </a:ext>
            </a:extLst>
          </p:cNvPr>
          <p:cNvSpPr>
            <a:spLocks noGrp="1"/>
          </p:cNvSpPr>
          <p:nvPr>
            <p:ph type="title"/>
          </p:nvPr>
        </p:nvSpPr>
        <p:spPr>
          <a:xfrm>
            <a:off x="252602" y="190573"/>
            <a:ext cx="11929731" cy="1328692"/>
          </a:xfrm>
        </p:spPr>
        <p:txBody>
          <a:bodyPr>
            <a:normAutofit/>
          </a:bodyPr>
          <a:lstStyle/>
          <a:p>
            <a:pPr lvl="2">
              <a:lnSpc>
                <a:spcPct val="100000"/>
              </a:lnSpc>
              <a:buClr>
                <a:schemeClr val="bg2"/>
              </a:buClr>
              <a:buSzPct val="90000"/>
              <a:defRPr/>
            </a:pPr>
            <a:r>
              <a:rPr lang="en-GB" sz="4000" b="1" dirty="0">
                <a:solidFill>
                  <a:schemeClr val="bg2"/>
                </a:solidFill>
                <a:latin typeface="+mj-lt"/>
              </a:rPr>
              <a:t>Free Debt Advice</a:t>
            </a:r>
          </a:p>
        </p:txBody>
      </p:sp>
      <p:pic>
        <p:nvPicPr>
          <p:cNvPr id="15" name="Picture 14">
            <a:hlinkClick r:id="rId4"/>
            <a:extLst>
              <a:ext uri="{FF2B5EF4-FFF2-40B4-BE49-F238E27FC236}">
                <a16:creationId xmlns:a16="http://schemas.microsoft.com/office/drawing/2014/main" id="{6380959E-55A9-40CB-AD05-964B95DBCF09}"/>
              </a:ext>
            </a:extLst>
          </p:cNvPr>
          <p:cNvPicPr>
            <a:picLocks noChangeAspect="1"/>
          </p:cNvPicPr>
          <p:nvPr/>
        </p:nvPicPr>
        <p:blipFill>
          <a:blip r:embed="rId5"/>
          <a:stretch>
            <a:fillRect/>
          </a:stretch>
        </p:blipFill>
        <p:spPr>
          <a:xfrm>
            <a:off x="890739" y="1591457"/>
            <a:ext cx="4004818" cy="4048348"/>
          </a:xfrm>
          <a:prstGeom prst="rect">
            <a:avLst/>
          </a:prstGeom>
          <a:ln>
            <a:noFill/>
          </a:ln>
          <a:effectLst>
            <a:outerShdw blurRad="292100" dist="139700" dir="2700000" algn="tl" rotWithShape="0">
              <a:srgbClr val="333333">
                <a:alpha val="65000"/>
              </a:srgbClr>
            </a:outerShdw>
          </a:effectLst>
        </p:spPr>
      </p:pic>
      <p:grpSp>
        <p:nvGrpSpPr>
          <p:cNvPr id="34" name="Group 33">
            <a:extLst>
              <a:ext uri="{FF2B5EF4-FFF2-40B4-BE49-F238E27FC236}">
                <a16:creationId xmlns:a16="http://schemas.microsoft.com/office/drawing/2014/main" id="{DF529BFD-7EC9-4133-AD2C-ECEF29D175CF}"/>
              </a:ext>
            </a:extLst>
          </p:cNvPr>
          <p:cNvGrpSpPr/>
          <p:nvPr/>
        </p:nvGrpSpPr>
        <p:grpSpPr>
          <a:xfrm>
            <a:off x="5639976" y="2382270"/>
            <a:ext cx="2771190" cy="2466721"/>
            <a:chOff x="12739922" y="71523"/>
            <a:chExt cx="3092251" cy="2496566"/>
          </a:xfrm>
        </p:grpSpPr>
        <p:grpSp>
          <p:nvGrpSpPr>
            <p:cNvPr id="35" name="Group 34">
              <a:extLst>
                <a:ext uri="{FF2B5EF4-FFF2-40B4-BE49-F238E27FC236}">
                  <a16:creationId xmlns:a16="http://schemas.microsoft.com/office/drawing/2014/main" id="{C5A20987-9192-4C5C-8140-8DB751495B1C}"/>
                </a:ext>
              </a:extLst>
            </p:cNvPr>
            <p:cNvGrpSpPr/>
            <p:nvPr/>
          </p:nvGrpSpPr>
          <p:grpSpPr>
            <a:xfrm>
              <a:off x="12799818" y="71523"/>
              <a:ext cx="2907896" cy="2422282"/>
              <a:chOff x="5591573" y="4049918"/>
              <a:chExt cx="1929457" cy="1666071"/>
            </a:xfrm>
          </p:grpSpPr>
          <p:pic>
            <p:nvPicPr>
              <p:cNvPr id="37" name="Picture 36">
                <a:extLst>
                  <a:ext uri="{FF2B5EF4-FFF2-40B4-BE49-F238E27FC236}">
                    <a16:creationId xmlns:a16="http://schemas.microsoft.com/office/drawing/2014/main" id="{6E10EC63-B9A3-479B-B64F-D04C8873D96C}"/>
                  </a:ext>
                </a:extLst>
              </p:cNvPr>
              <p:cNvPicPr>
                <a:picLocks noChangeAspect="1"/>
              </p:cNvPicPr>
              <p:nvPr/>
            </p:nvPicPr>
            <p:blipFill>
              <a:blip r:embed="rId6"/>
              <a:stretch>
                <a:fillRect/>
              </a:stretch>
            </p:blipFill>
            <p:spPr>
              <a:xfrm>
                <a:off x="5591573" y="4049918"/>
                <a:ext cx="1929457" cy="1666071"/>
              </a:xfrm>
              <a:prstGeom prst="rect">
                <a:avLst/>
              </a:prstGeom>
            </p:spPr>
          </p:pic>
          <p:sp>
            <p:nvSpPr>
              <p:cNvPr id="38" name="TextBox 37">
                <a:extLst>
                  <a:ext uri="{FF2B5EF4-FFF2-40B4-BE49-F238E27FC236}">
                    <a16:creationId xmlns:a16="http://schemas.microsoft.com/office/drawing/2014/main" id="{D4306CD5-3400-4D5C-95EC-B54BE6868B2C}"/>
                  </a:ext>
                </a:extLst>
              </p:cNvPr>
              <p:cNvSpPr txBox="1"/>
              <p:nvPr/>
            </p:nvSpPr>
            <p:spPr>
              <a:xfrm>
                <a:off x="5964131" y="4063218"/>
                <a:ext cx="427507" cy="354326"/>
              </a:xfrm>
              <a:prstGeom prst="rect">
                <a:avLst/>
              </a:prstGeom>
              <a:noFill/>
            </p:spPr>
            <p:txBody>
              <a:bodyPr wrap="none" rtlCol="0">
                <a:spAutoFit/>
              </a:bodyPr>
              <a:lstStyle/>
              <a:p>
                <a:r>
                  <a:rPr lang="en-GB" sz="2400" b="1" dirty="0"/>
                  <a:t>Tip</a:t>
                </a:r>
              </a:p>
            </p:txBody>
          </p:sp>
        </p:grpSp>
        <p:sp>
          <p:nvSpPr>
            <p:cNvPr id="36" name="TextBox 35">
              <a:extLst>
                <a:ext uri="{FF2B5EF4-FFF2-40B4-BE49-F238E27FC236}">
                  <a16:creationId xmlns:a16="http://schemas.microsoft.com/office/drawing/2014/main" id="{078C795C-B7A6-42A0-9563-355F468A4007}"/>
                </a:ext>
              </a:extLst>
            </p:cNvPr>
            <p:cNvSpPr txBox="1"/>
            <p:nvPr/>
          </p:nvSpPr>
          <p:spPr>
            <a:xfrm>
              <a:off x="12739922" y="696374"/>
              <a:ext cx="3092251" cy="1871715"/>
            </a:xfrm>
            <a:prstGeom prst="rect">
              <a:avLst/>
            </a:prstGeom>
            <a:noFill/>
          </p:spPr>
          <p:txBody>
            <a:bodyPr wrap="square" rtlCol="0">
              <a:spAutoFit/>
            </a:bodyPr>
            <a:lstStyle/>
            <a:p>
              <a:pPr marL="176213" indent="-176213">
                <a:spcAft>
                  <a:spcPts val="600"/>
                </a:spcAft>
                <a:buFont typeface="Wingdings" panose="05000000000000000000" pitchFamily="2" charset="2"/>
                <a:buChar char="ü"/>
              </a:pPr>
              <a:r>
                <a:rPr lang="en-GB" sz="1400" dirty="0">
                  <a:solidFill>
                    <a:schemeClr val="bg2"/>
                  </a:solidFill>
                </a:rPr>
                <a:t>Don’t let your wellbeing suffer, most</a:t>
              </a:r>
              <a:r>
                <a:rPr lang="en-US" sz="1400" dirty="0">
                  <a:solidFill>
                    <a:schemeClr val="bg2"/>
                  </a:solidFill>
                </a:rPr>
                <a:t> people who have received debt advice tell us they feel less stressed or anxious and more in control of their life again.</a:t>
              </a:r>
            </a:p>
            <a:p>
              <a:pPr marL="176213" indent="-176213">
                <a:spcAft>
                  <a:spcPts val="600"/>
                </a:spcAft>
                <a:buFont typeface="Wingdings" panose="05000000000000000000" pitchFamily="2" charset="2"/>
                <a:buChar char="ü"/>
              </a:pPr>
              <a:r>
                <a:rPr lang="en-US" sz="1400" dirty="0">
                  <a:solidFill>
                    <a:schemeClr val="bg2"/>
                  </a:solidFill>
                </a:rPr>
                <a:t>Seek advice sooner rather than later.</a:t>
              </a:r>
            </a:p>
          </p:txBody>
        </p:sp>
      </p:grpSp>
      <p:pic>
        <p:nvPicPr>
          <p:cNvPr id="3" name="Picture 2">
            <a:extLst>
              <a:ext uri="{FF2B5EF4-FFF2-40B4-BE49-F238E27FC236}">
                <a16:creationId xmlns:a16="http://schemas.microsoft.com/office/drawing/2014/main" id="{1674D01A-0F8B-4214-BBDC-FECD9D59CFA1}"/>
              </a:ext>
            </a:extLst>
          </p:cNvPr>
          <p:cNvPicPr>
            <a:picLocks noChangeAspect="1"/>
          </p:cNvPicPr>
          <p:nvPr/>
        </p:nvPicPr>
        <p:blipFill>
          <a:blip r:embed="rId7"/>
          <a:stretch>
            <a:fillRect/>
          </a:stretch>
        </p:blipFill>
        <p:spPr>
          <a:xfrm>
            <a:off x="9155585" y="2401376"/>
            <a:ext cx="1912192" cy="2710539"/>
          </a:xfrm>
          <a:prstGeom prst="rect">
            <a:avLst/>
          </a:prstGeom>
          <a:ln>
            <a:noFill/>
          </a:ln>
          <a:effectLst>
            <a:outerShdw blurRad="292100" dist="139700" dir="2700000" algn="tl" rotWithShape="0">
              <a:srgbClr val="333333">
                <a:alpha val="65000"/>
              </a:srgbClr>
            </a:outerShdw>
          </a:effectLst>
        </p:spPr>
      </p:pic>
      <p:pic>
        <p:nvPicPr>
          <p:cNvPr id="13" name="Picture 2">
            <a:extLst>
              <a:ext uri="{FF2B5EF4-FFF2-40B4-BE49-F238E27FC236}">
                <a16:creationId xmlns:a16="http://schemas.microsoft.com/office/drawing/2014/main" id="{C9CF52EE-E537-444F-BCDB-DD45E3890E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6117" y="302777"/>
            <a:ext cx="1954629" cy="100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80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4832AF2B-F6BA-4A54-BB05-0D553F932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140" y="463719"/>
            <a:ext cx="2048260" cy="651511"/>
          </a:xfrm>
          <a:prstGeom prst="rect">
            <a:avLst/>
          </a:prstGeom>
        </p:spPr>
      </p:pic>
      <p:pic>
        <p:nvPicPr>
          <p:cNvPr id="8" name="Picture 7">
            <a:extLst>
              <a:ext uri="{FF2B5EF4-FFF2-40B4-BE49-F238E27FC236}">
                <a16:creationId xmlns:a16="http://schemas.microsoft.com/office/drawing/2014/main" id="{2E55AE50-063B-4516-B6E4-2ED43F19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609" y="228291"/>
            <a:ext cx="2048260" cy="651511"/>
          </a:xfrm>
          <a:prstGeom prst="rect">
            <a:avLst/>
          </a:prstGeom>
        </p:spPr>
      </p:pic>
      <p:sp>
        <p:nvSpPr>
          <p:cNvPr id="10" name="Title 1">
            <a:extLst>
              <a:ext uri="{FF2B5EF4-FFF2-40B4-BE49-F238E27FC236}">
                <a16:creationId xmlns:a16="http://schemas.microsoft.com/office/drawing/2014/main" id="{BCC5FB18-EC24-45A5-A386-EAF5CDBE13E1}"/>
              </a:ext>
            </a:extLst>
          </p:cNvPr>
          <p:cNvSpPr>
            <a:spLocks noGrp="1"/>
          </p:cNvSpPr>
          <p:nvPr>
            <p:ph type="title"/>
          </p:nvPr>
        </p:nvSpPr>
        <p:spPr>
          <a:xfrm>
            <a:off x="177380" y="90856"/>
            <a:ext cx="7419703" cy="761725"/>
          </a:xfrm>
        </p:spPr>
        <p:txBody>
          <a:bodyPr>
            <a:normAutofit fontScale="90000"/>
          </a:bodyPr>
          <a:lstStyle/>
          <a:p>
            <a:pPr lvl="2">
              <a:lnSpc>
                <a:spcPct val="100000"/>
              </a:lnSpc>
              <a:buClr>
                <a:schemeClr val="bg2"/>
              </a:buClr>
              <a:buSzPct val="90000"/>
              <a:defRPr/>
            </a:pPr>
            <a:r>
              <a:rPr lang="en-GB" sz="4000" b="1" dirty="0">
                <a:solidFill>
                  <a:schemeClr val="bg2"/>
                </a:solidFill>
                <a:latin typeface="+mj-lt"/>
              </a:rPr>
              <a:t>2. Get the money you are entitled to</a:t>
            </a:r>
          </a:p>
        </p:txBody>
      </p:sp>
      <p:sp>
        <p:nvSpPr>
          <p:cNvPr id="13" name="TextBox 12">
            <a:extLst>
              <a:ext uri="{FF2B5EF4-FFF2-40B4-BE49-F238E27FC236}">
                <a16:creationId xmlns:a16="http://schemas.microsoft.com/office/drawing/2014/main" id="{CC576E25-60B2-490E-83BE-3648207D810C}"/>
              </a:ext>
            </a:extLst>
          </p:cNvPr>
          <p:cNvSpPr txBox="1"/>
          <p:nvPr/>
        </p:nvSpPr>
        <p:spPr>
          <a:xfrm>
            <a:off x="51716" y="1419548"/>
            <a:ext cx="5986130" cy="530914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dirty="0">
                <a:solidFill>
                  <a:schemeClr val="bg2"/>
                </a:solidFill>
              </a:rPr>
              <a:t>Make sure you’re being paid the right amount. Check your payslip and tax code</a:t>
            </a:r>
          </a:p>
          <a:p>
            <a:pPr lvl="1">
              <a:spcAft>
                <a:spcPts val="3600"/>
              </a:spcAft>
            </a:pPr>
            <a:r>
              <a:rPr lang="en-GB" sz="1400" dirty="0">
                <a:solidFill>
                  <a:schemeClr val="accent2"/>
                </a:solidFill>
                <a:hlinkClick r:id="rId4">
                  <a:extLst>
                    <a:ext uri="{A12FA001-AC4F-418D-AE19-62706E023703}">
                      <ahyp:hlinkClr xmlns:ahyp="http://schemas.microsoft.com/office/drawing/2018/hyperlinkcolor" val="tx"/>
                    </a:ext>
                  </a:extLst>
                </a:hlinkClick>
              </a:rPr>
              <a:t>www.moneyhelper.org.uk/understanding-your-payslip</a:t>
            </a:r>
            <a:endParaRPr lang="en-GB" sz="1400" dirty="0">
              <a:solidFill>
                <a:schemeClr val="accent2"/>
              </a:solidFill>
            </a:endParaRPr>
          </a:p>
          <a:p>
            <a:pPr marL="285750" indent="-285750">
              <a:spcAft>
                <a:spcPts val="600"/>
              </a:spcAft>
              <a:buFont typeface="Arial" panose="020B0604020202020204" pitchFamily="34" charset="0"/>
              <a:buChar char="•"/>
            </a:pPr>
            <a:r>
              <a:rPr lang="en-GB" dirty="0">
                <a:solidFill>
                  <a:schemeClr val="bg2"/>
                </a:solidFill>
              </a:rPr>
              <a:t>Don’t miss out on help when it’s available — make sure you’re claiming all the benefits you’re entitled to </a:t>
            </a:r>
            <a:r>
              <a:rPr lang="en-GB" sz="1400" dirty="0">
                <a:solidFill>
                  <a:srgbClr val="00B0F0"/>
                </a:solidFill>
                <a:hlinkClick r:id="rId5">
                  <a:extLst>
                    <a:ext uri="{A12FA001-AC4F-418D-AE19-62706E023703}">
                      <ahyp:hlinkClr xmlns:ahyp="http://schemas.microsoft.com/office/drawing/2018/hyperlinkcolor" val="tx"/>
                    </a:ext>
                  </a:extLst>
                </a:hlinkClick>
              </a:rPr>
              <a:t>https://www.moneyhelper.org.uk/en/benefits/use-our-benefits-calculator</a:t>
            </a:r>
            <a:r>
              <a:rPr lang="en-GB" sz="1400" dirty="0">
                <a:solidFill>
                  <a:srgbClr val="00B0F0"/>
                </a:solidFill>
              </a:rPr>
              <a:t> </a:t>
            </a:r>
          </a:p>
          <a:p>
            <a:pPr>
              <a:spcAft>
                <a:spcPts val="600"/>
              </a:spcAft>
            </a:pPr>
            <a:endParaRPr lang="en-GB" sz="1400" dirty="0">
              <a:solidFill>
                <a:srgbClr val="00B0F0"/>
              </a:solidFill>
            </a:endParaRPr>
          </a:p>
          <a:p>
            <a:pPr marL="285750" indent="-285750">
              <a:spcAft>
                <a:spcPts val="600"/>
              </a:spcAft>
              <a:buFont typeface="Arial" panose="020B0604020202020204" pitchFamily="34" charset="0"/>
              <a:buChar char="•"/>
            </a:pPr>
            <a:r>
              <a:rPr lang="en-GB" dirty="0">
                <a:solidFill>
                  <a:schemeClr val="bg2"/>
                </a:solidFill>
              </a:rPr>
              <a:t>Having a baby or adopting?  Find out what help is available </a:t>
            </a:r>
          </a:p>
          <a:p>
            <a:pPr lvl="1">
              <a:spcAft>
                <a:spcPts val="3600"/>
              </a:spcAft>
            </a:pPr>
            <a:r>
              <a:rPr lang="en-GB" sz="1400" dirty="0">
                <a:solidFill>
                  <a:schemeClr val="accent2"/>
                </a:solidFill>
                <a:hlinkClick r:id="rId6">
                  <a:extLst>
                    <a:ext uri="{A12FA001-AC4F-418D-AE19-62706E023703}">
                      <ahyp:hlinkClr xmlns:ahyp="http://schemas.microsoft.com/office/drawing/2018/hyperlinkcolor" val="tx"/>
                    </a:ext>
                  </a:extLst>
                </a:hlinkClick>
              </a:rPr>
              <a:t>www.moneyhelper.org.uk/baby-benefits</a:t>
            </a:r>
            <a:endParaRPr lang="en-GB" sz="1400" dirty="0">
              <a:solidFill>
                <a:schemeClr val="accent2"/>
              </a:solidFill>
            </a:endParaRPr>
          </a:p>
          <a:p>
            <a:pPr marL="285750" indent="-285750">
              <a:spcAft>
                <a:spcPts val="600"/>
              </a:spcAft>
              <a:buFont typeface="Arial" panose="020B0604020202020204" pitchFamily="34" charset="0"/>
              <a:buChar char="•"/>
            </a:pPr>
            <a:r>
              <a:rPr lang="en-GB" dirty="0">
                <a:solidFill>
                  <a:schemeClr val="bg2"/>
                </a:solidFill>
              </a:rPr>
              <a:t>Childcare costs can take up a large chunk of your family’s income.  Find out what help is available</a:t>
            </a:r>
          </a:p>
          <a:p>
            <a:pPr lvl="1">
              <a:spcAft>
                <a:spcPts val="3600"/>
              </a:spcAft>
            </a:pPr>
            <a:r>
              <a:rPr lang="en-GB" sz="1400" dirty="0">
                <a:solidFill>
                  <a:schemeClr val="accent2"/>
                </a:solidFill>
                <a:hlinkClick r:id="rId7">
                  <a:extLst>
                    <a:ext uri="{A12FA001-AC4F-418D-AE19-62706E023703}">
                      <ahyp:hlinkClr xmlns:ahyp="http://schemas.microsoft.com/office/drawing/2018/hyperlinkcolor" val="tx"/>
                    </a:ext>
                  </a:extLst>
                </a:hlinkClick>
              </a:rPr>
              <a:t>https://www.moneyhelper.org.uk/en/family-and-care/becoming-a-parent/help-with-childcare-costs</a:t>
            </a:r>
            <a:endParaRPr lang="en-GB" sz="1400" dirty="0">
              <a:solidFill>
                <a:schemeClr val="accent2"/>
              </a:solidFill>
            </a:endParaRPr>
          </a:p>
          <a:p>
            <a:pPr lvl="1"/>
            <a:endParaRPr lang="en-GB" sz="1400" dirty="0">
              <a:solidFill>
                <a:schemeClr val="accent2"/>
              </a:solidFill>
            </a:endParaRPr>
          </a:p>
        </p:txBody>
      </p:sp>
      <p:pic>
        <p:nvPicPr>
          <p:cNvPr id="15" name="Picture 14">
            <a:extLst>
              <a:ext uri="{FF2B5EF4-FFF2-40B4-BE49-F238E27FC236}">
                <a16:creationId xmlns:a16="http://schemas.microsoft.com/office/drawing/2014/main" id="{8534ACB8-1156-41DE-A57F-5EE1D85C4BB0}"/>
              </a:ext>
            </a:extLst>
          </p:cNvPr>
          <p:cNvPicPr>
            <a:picLocks noChangeAspect="1"/>
          </p:cNvPicPr>
          <p:nvPr/>
        </p:nvPicPr>
        <p:blipFill>
          <a:blip r:embed="rId8"/>
          <a:stretch>
            <a:fillRect/>
          </a:stretch>
        </p:blipFill>
        <p:spPr>
          <a:xfrm>
            <a:off x="8937731" y="259847"/>
            <a:ext cx="1993719" cy="355718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1B6124E-14F1-49F7-AC1C-8B004C65A336}"/>
              </a:ext>
            </a:extLst>
          </p:cNvPr>
          <p:cNvPicPr>
            <a:picLocks noChangeAspect="1"/>
          </p:cNvPicPr>
          <p:nvPr/>
        </p:nvPicPr>
        <p:blipFill>
          <a:blip r:embed="rId9"/>
          <a:stretch>
            <a:fillRect/>
          </a:stretch>
        </p:blipFill>
        <p:spPr>
          <a:xfrm>
            <a:off x="10077765" y="2192401"/>
            <a:ext cx="2048260" cy="247319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9F6E8F7E-2529-4EA1-BDB2-86B97C5C0E14}"/>
              </a:ext>
            </a:extLst>
          </p:cNvPr>
          <p:cNvPicPr>
            <a:picLocks noChangeAspect="1"/>
          </p:cNvPicPr>
          <p:nvPr/>
        </p:nvPicPr>
        <p:blipFill>
          <a:blip r:embed="rId10"/>
          <a:stretch>
            <a:fillRect/>
          </a:stretch>
        </p:blipFill>
        <p:spPr>
          <a:xfrm>
            <a:off x="6788391" y="937293"/>
            <a:ext cx="2020569" cy="2510216"/>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6F380B92-9E6E-45E0-8266-662177BAADA9}"/>
              </a:ext>
            </a:extLst>
          </p:cNvPr>
          <p:cNvPicPr>
            <a:picLocks noChangeAspect="1"/>
          </p:cNvPicPr>
          <p:nvPr/>
        </p:nvPicPr>
        <p:blipFill rotWithShape="1">
          <a:blip r:embed="rId11"/>
          <a:srcRect t="6876"/>
          <a:stretch/>
        </p:blipFill>
        <p:spPr>
          <a:xfrm>
            <a:off x="6290801" y="2704141"/>
            <a:ext cx="2389388" cy="40158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B0EED33-0332-4AAF-AF8C-D3F273BD1AC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a:ext>
            </a:extLst>
          </a:blip>
          <a:srcRect/>
          <a:stretch/>
        </p:blipFill>
        <p:spPr>
          <a:xfrm>
            <a:off x="7880172" y="4329408"/>
            <a:ext cx="4108835" cy="22391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4356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sp>
        <p:nvSpPr>
          <p:cNvPr id="10" name="Title 1">
            <a:extLst>
              <a:ext uri="{FF2B5EF4-FFF2-40B4-BE49-F238E27FC236}">
                <a16:creationId xmlns:a16="http://schemas.microsoft.com/office/drawing/2014/main" id="{BCC5FB18-EC24-45A5-A386-EAF5CDBE13E1}"/>
              </a:ext>
            </a:extLst>
          </p:cNvPr>
          <p:cNvSpPr>
            <a:spLocks noGrp="1"/>
          </p:cNvSpPr>
          <p:nvPr>
            <p:ph type="title"/>
          </p:nvPr>
        </p:nvSpPr>
        <p:spPr>
          <a:xfrm>
            <a:off x="245673" y="184170"/>
            <a:ext cx="8406809" cy="723827"/>
          </a:xfrm>
        </p:spPr>
        <p:txBody>
          <a:bodyPr>
            <a:normAutofit/>
          </a:bodyPr>
          <a:lstStyle/>
          <a:p>
            <a:pPr lvl="2">
              <a:lnSpc>
                <a:spcPct val="100000"/>
              </a:lnSpc>
              <a:buClr>
                <a:schemeClr val="bg2"/>
              </a:buClr>
              <a:buSzPct val="90000"/>
              <a:defRPr/>
            </a:pPr>
            <a:r>
              <a:rPr lang="en-GB" sz="4000" b="1" dirty="0">
                <a:solidFill>
                  <a:schemeClr val="bg2"/>
                </a:solidFill>
                <a:latin typeface="+mj-lt"/>
              </a:rPr>
              <a:t>3. Plan for the unexpected</a:t>
            </a:r>
          </a:p>
        </p:txBody>
      </p:sp>
      <p:sp>
        <p:nvSpPr>
          <p:cNvPr id="13" name="TextBox 12">
            <a:extLst>
              <a:ext uri="{FF2B5EF4-FFF2-40B4-BE49-F238E27FC236}">
                <a16:creationId xmlns:a16="http://schemas.microsoft.com/office/drawing/2014/main" id="{CC576E25-60B2-490E-83BE-3648207D810C}"/>
              </a:ext>
            </a:extLst>
          </p:cNvPr>
          <p:cNvSpPr txBox="1"/>
          <p:nvPr/>
        </p:nvSpPr>
        <p:spPr>
          <a:xfrm>
            <a:off x="245673" y="1150488"/>
            <a:ext cx="5167715" cy="1908215"/>
          </a:xfrm>
          <a:prstGeom prst="rect">
            <a:avLst/>
          </a:prstGeom>
          <a:solidFill>
            <a:schemeClr val="tx1"/>
          </a:solidFill>
        </p:spPr>
        <p:txBody>
          <a:bodyPr wrap="square">
            <a:spAutoFit/>
          </a:bodyPr>
          <a:lstStyle/>
          <a:p>
            <a:pPr marL="285750" indent="-285750">
              <a:spcAft>
                <a:spcPts val="2400"/>
              </a:spcAft>
              <a:buFont typeface="Arial" panose="020B0604020202020204" pitchFamily="34" charset="0"/>
              <a:buChar char="•"/>
            </a:pPr>
            <a:r>
              <a:rPr lang="en-GB" b="1" dirty="0">
                <a:solidFill>
                  <a:schemeClr val="bg2"/>
                </a:solidFill>
              </a:rPr>
              <a:t>Saving for the unexpected and emergencies</a:t>
            </a:r>
          </a:p>
          <a:p>
            <a:pPr marL="625475" lvl="1" indent="-168275">
              <a:spcAft>
                <a:spcPts val="600"/>
              </a:spcAft>
              <a:buFont typeface="Roboto" panose="02000000000000000000" pitchFamily="2" charset="0"/>
              <a:buChar char="−"/>
            </a:pPr>
            <a:r>
              <a:rPr lang="en-GB" sz="1600" b="0" i="0" u="none" strike="noStrike" dirty="0">
                <a:solidFill>
                  <a:schemeClr val="bg2"/>
                </a:solidFill>
                <a:effectLst/>
                <a:latin typeface="Roboto" panose="02000000000000000000" pitchFamily="2" charset="0"/>
              </a:rPr>
              <a:t>This is often called ‘rainy day’ money. People save to make sure they have money available if something unexpected happens, like their car breaking down, a broken washing machine or boiler, or a bill that they hadn’t budgeted for</a:t>
            </a:r>
            <a:endParaRPr lang="en-GB" sz="1600" dirty="0">
              <a:solidFill>
                <a:schemeClr val="bg2"/>
              </a:solidFill>
            </a:endParaRPr>
          </a:p>
        </p:txBody>
      </p:sp>
      <p:pic>
        <p:nvPicPr>
          <p:cNvPr id="14" name="Picture 13">
            <a:extLst>
              <a:ext uri="{FF2B5EF4-FFF2-40B4-BE49-F238E27FC236}">
                <a16:creationId xmlns:a16="http://schemas.microsoft.com/office/drawing/2014/main" id="{1776B2D6-82F7-4D06-8653-184D7BC6AD7D}"/>
              </a:ext>
            </a:extLst>
          </p:cNvPr>
          <p:cNvPicPr>
            <a:picLocks noChangeAspect="1"/>
          </p:cNvPicPr>
          <p:nvPr/>
        </p:nvPicPr>
        <p:blipFill>
          <a:blip r:embed="rId3"/>
          <a:stretch>
            <a:fillRect/>
          </a:stretch>
        </p:blipFill>
        <p:spPr>
          <a:xfrm>
            <a:off x="6071489" y="264382"/>
            <a:ext cx="2285484" cy="4045792"/>
          </a:xfrm>
          <a:prstGeom prst="rect">
            <a:avLst/>
          </a:prstGeom>
        </p:spPr>
      </p:pic>
      <p:pic>
        <p:nvPicPr>
          <p:cNvPr id="18" name="Picture 17">
            <a:extLst>
              <a:ext uri="{FF2B5EF4-FFF2-40B4-BE49-F238E27FC236}">
                <a16:creationId xmlns:a16="http://schemas.microsoft.com/office/drawing/2014/main" id="{30D67CDE-2DCD-4AA2-A5A8-2AABA56D809E}"/>
              </a:ext>
            </a:extLst>
          </p:cNvPr>
          <p:cNvPicPr>
            <a:picLocks noChangeAspect="1"/>
          </p:cNvPicPr>
          <p:nvPr/>
        </p:nvPicPr>
        <p:blipFill>
          <a:blip r:embed="rId4"/>
          <a:stretch>
            <a:fillRect/>
          </a:stretch>
        </p:blipFill>
        <p:spPr>
          <a:xfrm>
            <a:off x="8610600" y="2436969"/>
            <a:ext cx="3235779" cy="1183229"/>
          </a:xfrm>
          <a:prstGeom prst="rect">
            <a:avLst/>
          </a:prstGeom>
          <a:ln>
            <a:noFill/>
          </a:ln>
          <a:effectLst>
            <a:outerShdw blurRad="292100" dist="139700" dir="2700000" algn="tl" rotWithShape="0">
              <a:srgbClr val="333333">
                <a:alpha val="65000"/>
              </a:srgbClr>
            </a:outerShdw>
          </a:effectLst>
        </p:spPr>
      </p:pic>
      <p:pic>
        <p:nvPicPr>
          <p:cNvPr id="8" name="Picture 2">
            <a:extLst>
              <a:ext uri="{FF2B5EF4-FFF2-40B4-BE49-F238E27FC236}">
                <a16:creationId xmlns:a16="http://schemas.microsoft.com/office/drawing/2014/main" id="{26C527C3-53F1-4EED-ADD0-79EAE75589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7548" y="248422"/>
            <a:ext cx="1954629" cy="10027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A7CC5D-CA3C-4DF5-847A-4E26E1A82E1A}"/>
              </a:ext>
            </a:extLst>
          </p:cNvPr>
          <p:cNvSpPr txBox="1"/>
          <p:nvPr/>
        </p:nvSpPr>
        <p:spPr>
          <a:xfrm>
            <a:off x="490284" y="3549346"/>
            <a:ext cx="4495800"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solidFill>
                  <a:schemeClr val="bg2"/>
                </a:solidFill>
              </a:rPr>
              <a:t>Choose who will receive your pension savings in the event of your death</a:t>
            </a:r>
          </a:p>
          <a:p>
            <a:pPr lvl="1">
              <a:spcAft>
                <a:spcPts val="4800"/>
              </a:spcAft>
            </a:pPr>
            <a:r>
              <a:rPr lang="en-GB" sz="1400" dirty="0">
                <a:solidFill>
                  <a:schemeClr val="accent2"/>
                </a:solidFill>
                <a:hlinkClick r:id="rId6">
                  <a:extLst>
                    <a:ext uri="{A12FA001-AC4F-418D-AE19-62706E023703}">
                      <ahyp:hlinkClr xmlns:ahyp="http://schemas.microsoft.com/office/drawing/2018/hyperlinkcolor" val="tx"/>
                    </a:ext>
                  </a:extLst>
                </a:hlinkClick>
              </a:rPr>
              <a:t>www.moneyhelper.org.uk/dependants-in-retirement</a:t>
            </a:r>
            <a:endParaRPr lang="en-GB" sz="1400" dirty="0">
              <a:solidFill>
                <a:schemeClr val="accent2"/>
              </a:solidFill>
            </a:endParaRPr>
          </a:p>
          <a:p>
            <a:pPr marL="285750" indent="-285750">
              <a:spcAft>
                <a:spcPts val="600"/>
              </a:spcAft>
              <a:buFont typeface="Arial" panose="020B0604020202020204" pitchFamily="34" charset="0"/>
              <a:buChar char="•"/>
            </a:pPr>
            <a:r>
              <a:rPr lang="en-GB" dirty="0">
                <a:solidFill>
                  <a:schemeClr val="bg2"/>
                </a:solidFill>
              </a:rPr>
              <a:t>Find out why you should make a will and how to go about it</a:t>
            </a:r>
          </a:p>
          <a:p>
            <a:pPr lvl="1">
              <a:spcAft>
                <a:spcPts val="1800"/>
              </a:spcAft>
            </a:pPr>
            <a:r>
              <a:rPr lang="en-GB" sz="1400" dirty="0">
                <a:solidFill>
                  <a:schemeClr val="accent2"/>
                </a:solidFill>
                <a:hlinkClick r:id="rId7">
                  <a:extLst>
                    <a:ext uri="{A12FA001-AC4F-418D-AE19-62706E023703}">
                      <ahyp:hlinkClr xmlns:ahyp="http://schemas.microsoft.com/office/drawing/2018/hyperlinkcolor" val="tx"/>
                    </a:ext>
                  </a:extLst>
                </a:hlinkClick>
              </a:rPr>
              <a:t>www.moneyhelper.org.uk/making-a-will</a:t>
            </a:r>
            <a:endParaRPr lang="en-GB" sz="1400" dirty="0">
              <a:solidFill>
                <a:schemeClr val="accent2"/>
              </a:solidFill>
            </a:endParaRPr>
          </a:p>
        </p:txBody>
      </p:sp>
      <p:pic>
        <p:nvPicPr>
          <p:cNvPr id="12" name="Picture 11">
            <a:extLst>
              <a:ext uri="{FF2B5EF4-FFF2-40B4-BE49-F238E27FC236}">
                <a16:creationId xmlns:a16="http://schemas.microsoft.com/office/drawing/2014/main" id="{D08AF195-AEDF-452C-95C6-26A9F9DBAEAF}"/>
              </a:ext>
            </a:extLst>
          </p:cNvPr>
          <p:cNvPicPr>
            <a:picLocks noChangeAspect="1"/>
          </p:cNvPicPr>
          <p:nvPr/>
        </p:nvPicPr>
        <p:blipFill>
          <a:blip r:embed="rId8"/>
          <a:stretch>
            <a:fillRect/>
          </a:stretch>
        </p:blipFill>
        <p:spPr>
          <a:xfrm>
            <a:off x="5239711" y="4570722"/>
            <a:ext cx="2948757" cy="18912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6511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4832AF2B-F6BA-4A54-BB05-0D553F932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140" y="463719"/>
            <a:ext cx="2048260" cy="651511"/>
          </a:xfrm>
          <a:prstGeom prst="rect">
            <a:avLst/>
          </a:prstGeom>
        </p:spPr>
      </p:pic>
      <p:pic>
        <p:nvPicPr>
          <p:cNvPr id="8" name="Picture 7">
            <a:extLst>
              <a:ext uri="{FF2B5EF4-FFF2-40B4-BE49-F238E27FC236}">
                <a16:creationId xmlns:a16="http://schemas.microsoft.com/office/drawing/2014/main" id="{2E55AE50-063B-4516-B6E4-2ED43F19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609" y="228291"/>
            <a:ext cx="2048260" cy="651511"/>
          </a:xfrm>
          <a:prstGeom prst="rect">
            <a:avLst/>
          </a:prstGeom>
        </p:spPr>
      </p:pic>
      <p:sp>
        <p:nvSpPr>
          <p:cNvPr id="10" name="Title 1">
            <a:extLst>
              <a:ext uri="{FF2B5EF4-FFF2-40B4-BE49-F238E27FC236}">
                <a16:creationId xmlns:a16="http://schemas.microsoft.com/office/drawing/2014/main" id="{BCC5FB18-EC24-45A5-A386-EAF5CDBE13E1}"/>
              </a:ext>
            </a:extLst>
          </p:cNvPr>
          <p:cNvSpPr>
            <a:spLocks noGrp="1"/>
          </p:cNvSpPr>
          <p:nvPr>
            <p:ph type="title"/>
          </p:nvPr>
        </p:nvSpPr>
        <p:spPr>
          <a:xfrm>
            <a:off x="245673" y="184170"/>
            <a:ext cx="8406809" cy="723827"/>
          </a:xfrm>
        </p:spPr>
        <p:txBody>
          <a:bodyPr>
            <a:normAutofit/>
          </a:bodyPr>
          <a:lstStyle/>
          <a:p>
            <a:pPr lvl="2">
              <a:lnSpc>
                <a:spcPct val="100000"/>
              </a:lnSpc>
              <a:buClr>
                <a:schemeClr val="bg2"/>
              </a:buClr>
              <a:buSzPct val="90000"/>
              <a:defRPr/>
            </a:pPr>
            <a:r>
              <a:rPr lang="en-GB" sz="4000" b="1" dirty="0">
                <a:solidFill>
                  <a:schemeClr val="bg2"/>
                </a:solidFill>
                <a:latin typeface="+mj-lt"/>
              </a:rPr>
              <a:t>3. Plan for the unexpected</a:t>
            </a:r>
          </a:p>
        </p:txBody>
      </p:sp>
      <p:sp>
        <p:nvSpPr>
          <p:cNvPr id="13" name="TextBox 12">
            <a:extLst>
              <a:ext uri="{FF2B5EF4-FFF2-40B4-BE49-F238E27FC236}">
                <a16:creationId xmlns:a16="http://schemas.microsoft.com/office/drawing/2014/main" id="{CC576E25-60B2-490E-83BE-3648207D810C}"/>
              </a:ext>
            </a:extLst>
          </p:cNvPr>
          <p:cNvSpPr txBox="1"/>
          <p:nvPr/>
        </p:nvSpPr>
        <p:spPr>
          <a:xfrm>
            <a:off x="212088" y="950987"/>
            <a:ext cx="6296698" cy="5432256"/>
          </a:xfrm>
          <a:prstGeom prst="rect">
            <a:avLst/>
          </a:prstGeom>
          <a:solidFill>
            <a:schemeClr val="tx1"/>
          </a:solidFill>
        </p:spPr>
        <p:txBody>
          <a:bodyPr wrap="square" lIns="91440" tIns="45720" rIns="91440" bIns="45720" anchor="t">
            <a:spAutoFit/>
          </a:bodyPr>
          <a:lstStyle/>
          <a:p>
            <a:pPr marL="285750" indent="-285750">
              <a:spcAft>
                <a:spcPts val="600"/>
              </a:spcAft>
              <a:buFont typeface="Arial" panose="020B0604020202020204" pitchFamily="34" charset="0"/>
              <a:buChar char="•"/>
            </a:pPr>
            <a:r>
              <a:rPr lang="en-GB" dirty="0">
                <a:solidFill>
                  <a:schemeClr val="bg2"/>
                </a:solidFill>
                <a:cs typeface="Calibri"/>
              </a:rPr>
              <a:t>Life events – redundancy, death of a loved one, menopause</a:t>
            </a:r>
            <a:endParaRPr lang="en-GB" dirty="0">
              <a:solidFill>
                <a:schemeClr val="bg2"/>
              </a:solidFill>
            </a:endParaRPr>
          </a:p>
          <a:p>
            <a:pPr>
              <a:spcAft>
                <a:spcPts val="600"/>
              </a:spcAft>
            </a:pPr>
            <a:endParaRPr lang="en-GB" dirty="0">
              <a:solidFill>
                <a:schemeClr val="bg2"/>
              </a:solidFill>
              <a:cs typeface="Calibri"/>
            </a:endParaRPr>
          </a:p>
          <a:p>
            <a:pPr marL="285750" indent="-285750">
              <a:spcAft>
                <a:spcPts val="600"/>
              </a:spcAft>
              <a:buFont typeface="Arial" panose="020B0604020202020204" pitchFamily="34" charset="0"/>
              <a:buChar char="•"/>
            </a:pPr>
            <a:r>
              <a:rPr lang="en-GB" dirty="0">
                <a:solidFill>
                  <a:schemeClr val="bg2"/>
                </a:solidFill>
              </a:rPr>
              <a:t>Appoint someone you trust who can act on your behalf if </a:t>
            </a:r>
            <a:br>
              <a:rPr lang="en-GB" dirty="0">
                <a:solidFill>
                  <a:schemeClr val="bg2"/>
                </a:solidFill>
              </a:rPr>
            </a:br>
            <a:r>
              <a:rPr lang="en-GB" dirty="0">
                <a:solidFill>
                  <a:schemeClr val="bg2"/>
                </a:solidFill>
              </a:rPr>
              <a:t>you become unable to manage your own affairs</a:t>
            </a:r>
            <a:endParaRPr lang="en-GB">
              <a:solidFill>
                <a:schemeClr val="bg2"/>
              </a:solidFill>
            </a:endParaRPr>
          </a:p>
          <a:p>
            <a:pPr lvl="1">
              <a:spcAft>
                <a:spcPts val="4800"/>
              </a:spcAft>
            </a:pPr>
            <a:r>
              <a:rPr lang="en-GB" sz="1400" dirty="0">
                <a:solidFill>
                  <a:schemeClr val="accent2"/>
                </a:solidFill>
                <a:hlinkClick r:id="rId4">
                  <a:extLst>
                    <a:ext uri="{A12FA001-AC4F-418D-AE19-62706E023703}">
                      <ahyp:hlinkClr xmlns:ahyp="http://schemas.microsoft.com/office/drawing/2018/hyperlinkcolor" val="tx"/>
                    </a:ext>
                  </a:extLst>
                </a:hlinkClick>
              </a:rPr>
              <a:t>www.moneyhelper.org.uk/power-of-attorney</a:t>
            </a:r>
            <a:endParaRPr lang="en-GB" sz="1400" dirty="0">
              <a:solidFill>
                <a:schemeClr val="accent2"/>
              </a:solidFill>
            </a:endParaRPr>
          </a:p>
          <a:p>
            <a:pPr marL="285750" indent="-285750">
              <a:spcAft>
                <a:spcPts val="600"/>
              </a:spcAft>
              <a:buFont typeface="Arial" panose="020B0604020202020204" pitchFamily="34" charset="0"/>
              <a:buChar char="•"/>
            </a:pPr>
            <a:r>
              <a:rPr lang="en-GB" dirty="0">
                <a:solidFill>
                  <a:schemeClr val="bg2"/>
                </a:solidFill>
              </a:rPr>
              <a:t>Ending a relationship can have financial consequences – knowing your options can ease the process and lower </a:t>
            </a:r>
            <a:br>
              <a:rPr lang="en-GB" dirty="0">
                <a:solidFill>
                  <a:schemeClr val="bg2"/>
                </a:solidFill>
              </a:rPr>
            </a:br>
            <a:r>
              <a:rPr lang="en-GB" dirty="0">
                <a:solidFill>
                  <a:schemeClr val="bg2"/>
                </a:solidFill>
              </a:rPr>
              <a:t>the cost</a:t>
            </a:r>
          </a:p>
          <a:p>
            <a:pPr lvl="1">
              <a:spcAft>
                <a:spcPts val="4800"/>
              </a:spcAft>
            </a:pPr>
            <a:r>
              <a:rPr lang="en-GB" sz="1400" dirty="0">
                <a:solidFill>
                  <a:schemeClr val="accent2"/>
                </a:solidFill>
                <a:hlinkClick r:id="rId5"/>
              </a:rPr>
              <a:t>www.moneyhelper.org.uk/divorce-and-money-calculator</a:t>
            </a:r>
            <a:endParaRPr lang="en-GB" sz="1400">
              <a:solidFill>
                <a:schemeClr val="accent2"/>
              </a:solidFill>
              <a:cs typeface="Calibri"/>
              <a:hlinkClick r:id="rId5"/>
            </a:endParaRPr>
          </a:p>
          <a:p>
            <a:pPr marL="285750" indent="-285750">
              <a:spcAft>
                <a:spcPts val="600"/>
              </a:spcAft>
              <a:buFont typeface="Arial" panose="020B0604020202020204" pitchFamily="34" charset="0"/>
              <a:buChar char="•"/>
            </a:pPr>
            <a:r>
              <a:rPr lang="en-GB" dirty="0">
                <a:solidFill>
                  <a:schemeClr val="bg2"/>
                </a:solidFill>
              </a:rPr>
              <a:t>Scams come in all shapes and sizes. Learn how to spot </a:t>
            </a:r>
            <a:br>
              <a:rPr lang="en-GB" dirty="0">
                <a:solidFill>
                  <a:schemeClr val="bg2"/>
                </a:solidFill>
              </a:rPr>
            </a:br>
            <a:r>
              <a:rPr lang="en-GB" dirty="0">
                <a:solidFill>
                  <a:schemeClr val="bg2"/>
                </a:solidFill>
              </a:rPr>
              <a:t>the signs and avoid losing your hard-earned money</a:t>
            </a:r>
          </a:p>
          <a:p>
            <a:pPr lvl="1">
              <a:spcAft>
                <a:spcPts val="600"/>
              </a:spcAft>
            </a:pPr>
            <a:r>
              <a:rPr lang="en-GB" sz="1400" dirty="0">
                <a:solidFill>
                  <a:schemeClr val="accent2"/>
                </a:solidFill>
                <a:hlinkClick r:id="rId6">
                  <a:extLst>
                    <a:ext uri="{A12FA001-AC4F-418D-AE19-62706E023703}">
                      <ahyp:hlinkClr xmlns:ahyp="http://schemas.microsoft.com/office/drawing/2018/hyperlinkcolor" val="tx"/>
                    </a:ext>
                  </a:extLst>
                </a:hlinkClick>
              </a:rPr>
              <a:t>www.moneyhelper.org.uk/scams</a:t>
            </a:r>
          </a:p>
          <a:p>
            <a:pPr lvl="1">
              <a:spcAft>
                <a:spcPts val="600"/>
              </a:spcAft>
            </a:pPr>
            <a:endParaRPr lang="en-GB" sz="1400" dirty="0">
              <a:solidFill>
                <a:schemeClr val="accent2"/>
              </a:solidFill>
              <a:cs typeface="Calibri"/>
            </a:endParaRPr>
          </a:p>
          <a:p>
            <a:pPr lvl="1">
              <a:spcAft>
                <a:spcPts val="600"/>
              </a:spcAft>
            </a:pPr>
            <a:endParaRPr lang="en-GB" sz="1400" dirty="0">
              <a:solidFill>
                <a:schemeClr val="accent2"/>
              </a:solidFill>
              <a:cs typeface="Calibri"/>
            </a:endParaRPr>
          </a:p>
        </p:txBody>
      </p:sp>
      <p:pic>
        <p:nvPicPr>
          <p:cNvPr id="12" name="Picture 11">
            <a:extLst>
              <a:ext uri="{FF2B5EF4-FFF2-40B4-BE49-F238E27FC236}">
                <a16:creationId xmlns:a16="http://schemas.microsoft.com/office/drawing/2014/main" id="{953B2E81-18A3-480A-B5AA-3DB8A84DE59A}"/>
              </a:ext>
            </a:extLst>
          </p:cNvPr>
          <p:cNvPicPr>
            <a:picLocks noChangeAspect="1"/>
          </p:cNvPicPr>
          <p:nvPr/>
        </p:nvPicPr>
        <p:blipFill>
          <a:blip r:embed="rId7"/>
          <a:stretch>
            <a:fillRect/>
          </a:stretch>
        </p:blipFill>
        <p:spPr>
          <a:xfrm>
            <a:off x="8833865" y="1534601"/>
            <a:ext cx="2880163" cy="3784400"/>
          </a:xfrm>
          <a:prstGeom prst="rect">
            <a:avLst/>
          </a:prstGeom>
          <a:ln>
            <a:noFill/>
          </a:ln>
          <a:effectLst>
            <a:outerShdw blurRad="292100" dist="139700" dir="2700000" algn="tl" rotWithShape="0">
              <a:srgbClr val="333333">
                <a:alpha val="65000"/>
              </a:srgbClr>
            </a:outerShdw>
          </a:effectLst>
        </p:spPr>
      </p:pic>
      <p:pic>
        <p:nvPicPr>
          <p:cNvPr id="9" name="Picture 2">
            <a:extLst>
              <a:ext uri="{FF2B5EF4-FFF2-40B4-BE49-F238E27FC236}">
                <a16:creationId xmlns:a16="http://schemas.microsoft.com/office/drawing/2014/main" id="{F19964C1-C221-4CC2-B5E4-065D55D9FA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6117" y="302777"/>
            <a:ext cx="1954629" cy="100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218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4832AF2B-F6BA-4A54-BB05-0D553F932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140" y="463719"/>
            <a:ext cx="2048260" cy="651511"/>
          </a:xfrm>
          <a:prstGeom prst="rect">
            <a:avLst/>
          </a:prstGeom>
        </p:spPr>
      </p:pic>
      <p:pic>
        <p:nvPicPr>
          <p:cNvPr id="8" name="Picture 7">
            <a:extLst>
              <a:ext uri="{FF2B5EF4-FFF2-40B4-BE49-F238E27FC236}">
                <a16:creationId xmlns:a16="http://schemas.microsoft.com/office/drawing/2014/main" id="{2E55AE50-063B-4516-B6E4-2ED43F19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609" y="228291"/>
            <a:ext cx="2048260" cy="651511"/>
          </a:xfrm>
          <a:prstGeom prst="rect">
            <a:avLst/>
          </a:prstGeom>
        </p:spPr>
      </p:pic>
      <p:sp>
        <p:nvSpPr>
          <p:cNvPr id="10" name="Title 1">
            <a:extLst>
              <a:ext uri="{FF2B5EF4-FFF2-40B4-BE49-F238E27FC236}">
                <a16:creationId xmlns:a16="http://schemas.microsoft.com/office/drawing/2014/main" id="{BCC5FB18-EC24-45A5-A386-EAF5CDBE13E1}"/>
              </a:ext>
            </a:extLst>
          </p:cNvPr>
          <p:cNvSpPr>
            <a:spLocks noGrp="1"/>
          </p:cNvSpPr>
          <p:nvPr>
            <p:ph type="title"/>
          </p:nvPr>
        </p:nvSpPr>
        <p:spPr>
          <a:xfrm>
            <a:off x="337131" y="155975"/>
            <a:ext cx="8406809" cy="723827"/>
          </a:xfrm>
        </p:spPr>
        <p:txBody>
          <a:bodyPr>
            <a:normAutofit/>
          </a:bodyPr>
          <a:lstStyle/>
          <a:p>
            <a:pPr lvl="2">
              <a:lnSpc>
                <a:spcPct val="100000"/>
              </a:lnSpc>
              <a:buClr>
                <a:schemeClr val="bg2"/>
              </a:buClr>
              <a:buSzPct val="90000"/>
              <a:defRPr/>
            </a:pPr>
            <a:r>
              <a:rPr lang="en-GB" sz="4000" b="1" dirty="0">
                <a:solidFill>
                  <a:schemeClr val="bg2"/>
                </a:solidFill>
                <a:latin typeface="+mj-lt"/>
              </a:rPr>
              <a:t>4. Secure your future</a:t>
            </a:r>
          </a:p>
        </p:txBody>
      </p:sp>
      <p:sp>
        <p:nvSpPr>
          <p:cNvPr id="13" name="TextBox 12">
            <a:extLst>
              <a:ext uri="{FF2B5EF4-FFF2-40B4-BE49-F238E27FC236}">
                <a16:creationId xmlns:a16="http://schemas.microsoft.com/office/drawing/2014/main" id="{CC576E25-60B2-490E-83BE-3648207D810C}"/>
              </a:ext>
            </a:extLst>
          </p:cNvPr>
          <p:cNvSpPr txBox="1"/>
          <p:nvPr/>
        </p:nvSpPr>
        <p:spPr>
          <a:xfrm>
            <a:off x="315517" y="1268158"/>
            <a:ext cx="5421916" cy="4785926"/>
          </a:xfrm>
          <a:prstGeom prst="rect">
            <a:avLst/>
          </a:prstGeom>
          <a:solidFill>
            <a:schemeClr val="tx1"/>
          </a:solidFill>
        </p:spPr>
        <p:txBody>
          <a:bodyPr wrap="square">
            <a:spAutoFit/>
          </a:bodyPr>
          <a:lstStyle/>
          <a:p>
            <a:pPr marL="285750" indent="-285750">
              <a:spcAft>
                <a:spcPts val="600"/>
              </a:spcAft>
              <a:buFont typeface="Arial" panose="020B0604020202020204" pitchFamily="34" charset="0"/>
              <a:buChar char="•"/>
            </a:pPr>
            <a:r>
              <a:rPr lang="en-GB" sz="1600" dirty="0">
                <a:solidFill>
                  <a:schemeClr val="bg2"/>
                </a:solidFill>
              </a:rPr>
              <a:t>Work out how much you can afford to save and find out how to set and reach your savings goal</a:t>
            </a:r>
          </a:p>
          <a:p>
            <a:pPr lvl="1">
              <a:spcAft>
                <a:spcPts val="4200"/>
              </a:spcAft>
            </a:pPr>
            <a:r>
              <a:rPr lang="en-GB" sz="1400" dirty="0">
                <a:solidFill>
                  <a:schemeClr val="accent2"/>
                </a:solidFill>
                <a:hlinkClick r:id="rId4">
                  <a:extLst>
                    <a:ext uri="{A12FA001-AC4F-418D-AE19-62706E023703}">
                      <ahyp:hlinkClr xmlns:ahyp="http://schemas.microsoft.com/office/drawing/2018/hyperlinkcolor" val="tx"/>
                    </a:ext>
                  </a:extLst>
                </a:hlinkClick>
              </a:rPr>
              <a:t>www.moneyhelper.org.uk/savings-habit</a:t>
            </a:r>
            <a:endParaRPr lang="en-GB" sz="1400" dirty="0">
              <a:solidFill>
                <a:schemeClr val="accent2"/>
              </a:solidFill>
            </a:endParaRPr>
          </a:p>
          <a:p>
            <a:pPr marL="285750" indent="-285750">
              <a:spcAft>
                <a:spcPts val="600"/>
              </a:spcAft>
              <a:buFont typeface="Arial" panose="020B0604020202020204" pitchFamily="34" charset="0"/>
              <a:buChar char="•"/>
            </a:pPr>
            <a:r>
              <a:rPr lang="en-GB" sz="1600" dirty="0">
                <a:solidFill>
                  <a:schemeClr val="bg2"/>
                </a:solidFill>
              </a:rPr>
              <a:t>If investing is an option, here’s how you can get started</a:t>
            </a:r>
          </a:p>
          <a:p>
            <a:pPr lvl="1">
              <a:spcAft>
                <a:spcPts val="4200"/>
              </a:spcAft>
            </a:pPr>
            <a:r>
              <a:rPr lang="en-GB" sz="1400" dirty="0">
                <a:solidFill>
                  <a:schemeClr val="accent2"/>
                </a:solidFill>
                <a:hlinkClick r:id="rId5">
                  <a:extLst>
                    <a:ext uri="{A12FA001-AC4F-418D-AE19-62706E023703}">
                      <ahyp:hlinkClr xmlns:ahyp="http://schemas.microsoft.com/office/drawing/2018/hyperlinkcolor" val="tx"/>
                    </a:ext>
                  </a:extLst>
                </a:hlinkClick>
              </a:rPr>
              <a:t>www.moneyhelper.org.uk/beginners-guide-to-investing</a:t>
            </a:r>
            <a:endParaRPr lang="en-GB" sz="1400" dirty="0">
              <a:solidFill>
                <a:schemeClr val="accent2"/>
              </a:solidFill>
            </a:endParaRPr>
          </a:p>
          <a:p>
            <a:pPr marL="285750" indent="-285750">
              <a:spcAft>
                <a:spcPts val="600"/>
              </a:spcAft>
              <a:buFont typeface="Arial" panose="020B0604020202020204" pitchFamily="34" charset="0"/>
              <a:buChar char="•"/>
            </a:pPr>
            <a:r>
              <a:rPr lang="en-GB" sz="1600" dirty="0">
                <a:solidFill>
                  <a:schemeClr val="bg2"/>
                </a:solidFill>
              </a:rPr>
              <a:t>Check out your workplace pension provision</a:t>
            </a:r>
          </a:p>
          <a:p>
            <a:pPr lvl="1">
              <a:spcAft>
                <a:spcPts val="4200"/>
              </a:spcAft>
            </a:pPr>
            <a:r>
              <a:rPr lang="en-GB" sz="1400" dirty="0">
                <a:solidFill>
                  <a:schemeClr val="accent2"/>
                </a:solidFill>
                <a:hlinkClick r:id="rId6">
                  <a:extLst>
                    <a:ext uri="{A12FA001-AC4F-418D-AE19-62706E023703}">
                      <ahyp:hlinkClr xmlns:ahyp="http://schemas.microsoft.com/office/drawing/2018/hyperlinkcolor" val="tx"/>
                    </a:ext>
                  </a:extLst>
                </a:hlinkClick>
              </a:rPr>
              <a:t>https://www.moneyhelper.org.uk/en/pensions-and-retirement/pensions-basics</a:t>
            </a:r>
            <a:endParaRPr lang="en-GB" sz="1400" dirty="0">
              <a:solidFill>
                <a:schemeClr val="accent2"/>
              </a:solidFill>
            </a:endParaRPr>
          </a:p>
          <a:p>
            <a:pPr marL="285750" indent="-285750">
              <a:spcAft>
                <a:spcPts val="600"/>
              </a:spcAft>
              <a:buFont typeface="Arial" panose="020B0604020202020204" pitchFamily="34" charset="0"/>
              <a:buChar char="•"/>
            </a:pPr>
            <a:r>
              <a:rPr lang="en-GB" sz="1600" dirty="0">
                <a:solidFill>
                  <a:schemeClr val="bg2"/>
                </a:solidFill>
              </a:rPr>
              <a:t>Check how much you’re saving and use our pension calculator to find out if it’s enough</a:t>
            </a:r>
          </a:p>
          <a:p>
            <a:pPr lvl="1">
              <a:spcAft>
                <a:spcPts val="4200"/>
              </a:spcAft>
            </a:pPr>
            <a:r>
              <a:rPr lang="en-GB" sz="1400" dirty="0">
                <a:solidFill>
                  <a:schemeClr val="accent2"/>
                </a:solidFill>
                <a:hlinkClick r:id="rId7">
                  <a:extLst>
                    <a:ext uri="{A12FA001-AC4F-418D-AE19-62706E023703}">
                      <ahyp:hlinkClr xmlns:ahyp="http://schemas.microsoft.com/office/drawing/2018/hyperlinkcolor" val="tx"/>
                    </a:ext>
                  </a:extLst>
                </a:hlinkClick>
              </a:rPr>
              <a:t>https://www.moneyhelper.org.uk/en/pensions-and-retirement/auto-enrolment/workplace-pension-calculator</a:t>
            </a:r>
            <a:endParaRPr lang="en-GB" sz="1400" dirty="0">
              <a:solidFill>
                <a:schemeClr val="accent2"/>
              </a:solidFill>
            </a:endParaRPr>
          </a:p>
        </p:txBody>
      </p:sp>
      <p:pic>
        <p:nvPicPr>
          <p:cNvPr id="32" name="Picture 31">
            <a:extLst>
              <a:ext uri="{FF2B5EF4-FFF2-40B4-BE49-F238E27FC236}">
                <a16:creationId xmlns:a16="http://schemas.microsoft.com/office/drawing/2014/main" id="{E77D5CA8-6FCA-4A15-9842-548D45187F93}"/>
              </a:ext>
            </a:extLst>
          </p:cNvPr>
          <p:cNvPicPr>
            <a:picLocks noChangeAspect="1"/>
          </p:cNvPicPr>
          <p:nvPr/>
        </p:nvPicPr>
        <p:blipFill>
          <a:blip r:embed="rId8"/>
          <a:stretch>
            <a:fillRect/>
          </a:stretch>
        </p:blipFill>
        <p:spPr>
          <a:xfrm>
            <a:off x="5939356" y="1546914"/>
            <a:ext cx="3819214" cy="42284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3914DF1-F3D2-4033-886E-62CCDEB72843}"/>
              </a:ext>
            </a:extLst>
          </p:cNvPr>
          <p:cNvPicPr>
            <a:picLocks noChangeAspect="1"/>
          </p:cNvPicPr>
          <p:nvPr/>
        </p:nvPicPr>
        <p:blipFill rotWithShape="1">
          <a:blip r:embed="rId9"/>
          <a:srcRect r="4436" b="2601"/>
          <a:stretch/>
        </p:blipFill>
        <p:spPr>
          <a:xfrm>
            <a:off x="10024504" y="3812848"/>
            <a:ext cx="1953016" cy="1730359"/>
          </a:xfrm>
          <a:prstGeom prst="rect">
            <a:avLst/>
          </a:prstGeom>
        </p:spPr>
      </p:pic>
      <p:pic>
        <p:nvPicPr>
          <p:cNvPr id="3" name="Picture 2">
            <a:hlinkClick r:id="rId10"/>
            <a:extLst>
              <a:ext uri="{FF2B5EF4-FFF2-40B4-BE49-F238E27FC236}">
                <a16:creationId xmlns:a16="http://schemas.microsoft.com/office/drawing/2014/main" id="{ED27EB25-3DAC-4624-BA2B-4D5E6646E3BB}"/>
              </a:ext>
            </a:extLst>
          </p:cNvPr>
          <p:cNvPicPr>
            <a:picLocks noChangeAspect="1"/>
          </p:cNvPicPr>
          <p:nvPr/>
        </p:nvPicPr>
        <p:blipFill>
          <a:blip r:embed="rId11"/>
          <a:stretch>
            <a:fillRect/>
          </a:stretch>
        </p:blipFill>
        <p:spPr>
          <a:xfrm>
            <a:off x="5535510" y="4066001"/>
            <a:ext cx="3049783" cy="2338410"/>
          </a:xfrm>
          <a:prstGeom prst="rect">
            <a:avLst/>
          </a:prstGeom>
          <a:ln>
            <a:no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9D9D47BE-C9B6-47A9-9D59-7308286F51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26117" y="302777"/>
            <a:ext cx="1954629" cy="100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38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4832AF2B-F6BA-4A54-BB05-0D553F932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140" y="463719"/>
            <a:ext cx="2048260" cy="651511"/>
          </a:xfrm>
          <a:prstGeom prst="rect">
            <a:avLst/>
          </a:prstGeom>
        </p:spPr>
      </p:pic>
      <p:pic>
        <p:nvPicPr>
          <p:cNvPr id="8" name="Picture 7">
            <a:extLst>
              <a:ext uri="{FF2B5EF4-FFF2-40B4-BE49-F238E27FC236}">
                <a16:creationId xmlns:a16="http://schemas.microsoft.com/office/drawing/2014/main" id="{2E55AE50-063B-4516-B6E4-2ED43F19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609" y="228291"/>
            <a:ext cx="2048260" cy="651511"/>
          </a:xfrm>
          <a:prstGeom prst="rect">
            <a:avLst/>
          </a:prstGeom>
        </p:spPr>
      </p:pic>
      <p:pic>
        <p:nvPicPr>
          <p:cNvPr id="11" name="Picture 2">
            <a:extLst>
              <a:ext uri="{FF2B5EF4-FFF2-40B4-BE49-F238E27FC236}">
                <a16:creationId xmlns:a16="http://schemas.microsoft.com/office/drawing/2014/main" id="{9D9D47BE-C9B6-47A9-9D59-7308286F5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117" y="302777"/>
            <a:ext cx="1954629" cy="10027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280B26-1B87-7673-C472-4C3AA94E885D}"/>
              </a:ext>
            </a:extLst>
          </p:cNvPr>
          <p:cNvSpPr txBox="1"/>
          <p:nvPr/>
        </p:nvSpPr>
        <p:spPr>
          <a:xfrm>
            <a:off x="372811" y="510470"/>
            <a:ext cx="104814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Light"/>
                <a:ea typeface="+mn-ea"/>
                <a:cs typeface="+mn-cs"/>
              </a:rPr>
              <a:t>Child Trust Funds – Are your children owed money?</a:t>
            </a:r>
          </a:p>
        </p:txBody>
      </p:sp>
      <p:sp>
        <p:nvSpPr>
          <p:cNvPr id="12" name="TextBox 11">
            <a:extLst>
              <a:ext uri="{FF2B5EF4-FFF2-40B4-BE49-F238E27FC236}">
                <a16:creationId xmlns:a16="http://schemas.microsoft.com/office/drawing/2014/main" id="{47A253B3-6FAE-62E3-C17B-F5E15CCC2559}"/>
              </a:ext>
            </a:extLst>
          </p:cNvPr>
          <p:cNvSpPr txBox="1"/>
          <p:nvPr/>
        </p:nvSpPr>
        <p:spPr>
          <a:xfrm>
            <a:off x="211254" y="1276172"/>
            <a:ext cx="11140487" cy="5262979"/>
          </a:xfrm>
          <a:prstGeom prst="rect">
            <a:avLst/>
          </a:prstGeom>
          <a:noFill/>
        </p:spPr>
        <p:txBody>
          <a:bodyPr wrap="square">
            <a:spAutoFit/>
          </a:bodyPr>
          <a:lstStyle/>
          <a:p>
            <a:pPr marL="342900" indent="-342900">
              <a:buFont typeface="Arial" panose="020B0604020202020204" pitchFamily="34" charset="0"/>
              <a:buChar char="•"/>
              <a:defRPr/>
            </a:pPr>
            <a:r>
              <a:rPr lang="en-US" sz="2400" dirty="0">
                <a:solidFill>
                  <a:srgbClr val="002060"/>
                </a:solidFill>
                <a:latin typeface="Calibri Light"/>
              </a:rPr>
              <a:t>Individual accounts issued to almost all six million children born in the UK from 1st September 2002 to 2nd January 2011 </a:t>
            </a:r>
          </a:p>
          <a:p>
            <a:pPr marL="342900" indent="-342900">
              <a:buFont typeface="Arial" panose="020B0604020202020204" pitchFamily="34" charset="0"/>
              <a:buChar char="•"/>
              <a:defRPr/>
            </a:pPr>
            <a:r>
              <a:rPr lang="en-US" sz="2400" dirty="0">
                <a:solidFill>
                  <a:srgbClr val="002060"/>
                </a:solidFill>
                <a:latin typeface="Calibri Light"/>
              </a:rPr>
              <a:t> 2x£250 Govt. contribution generally, 2x£500 at least for Child Tax Credit families </a:t>
            </a:r>
          </a:p>
          <a:p>
            <a:pPr marL="342900" indent="-342900">
              <a:buFont typeface="Arial" panose="020B0604020202020204" pitchFamily="34" charset="0"/>
              <a:buChar char="•"/>
              <a:defRPr/>
            </a:pPr>
            <a:r>
              <a:rPr lang="en-US" sz="2400" dirty="0">
                <a:solidFill>
                  <a:srgbClr val="002060"/>
                </a:solidFill>
                <a:latin typeface="Calibri Light"/>
              </a:rPr>
              <a:t>Eligible children were those born between 1 September 2002 and 31 August 2005. </a:t>
            </a:r>
          </a:p>
          <a:p>
            <a:pPr marL="342900" indent="-342900">
              <a:buFont typeface="Arial" panose="020B0604020202020204" pitchFamily="34" charset="0"/>
              <a:buChar char="•"/>
              <a:defRPr/>
            </a:pPr>
            <a:r>
              <a:rPr lang="en-US" sz="2400" dirty="0">
                <a:solidFill>
                  <a:srgbClr val="002060"/>
                </a:solidFill>
                <a:latin typeface="Calibri Light"/>
              </a:rPr>
              <a:t>If parent/guardian had not opened the account by child’s first birthday, HMRC did so </a:t>
            </a:r>
          </a:p>
          <a:p>
            <a:pPr marL="342900" indent="-342900">
              <a:buFont typeface="Arial" panose="020B0604020202020204" pitchFamily="34" charset="0"/>
              <a:buChar char="•"/>
              <a:defRPr/>
            </a:pPr>
            <a:r>
              <a:rPr lang="en-US" sz="2400" dirty="0">
                <a:solidFill>
                  <a:srgbClr val="002060"/>
                </a:solidFill>
                <a:latin typeface="Calibri Light"/>
              </a:rPr>
              <a:t>5 million accounts (including the 1.8m HMRC-allocated) are invested in stock market funds – 1 million (parent-opened) in cash </a:t>
            </a:r>
          </a:p>
          <a:p>
            <a:pPr marL="342900" indent="-342900">
              <a:buFont typeface="Arial" panose="020B0604020202020204" pitchFamily="34" charset="0"/>
              <a:buChar char="•"/>
              <a:defRPr/>
            </a:pPr>
            <a:r>
              <a:rPr lang="en-US" sz="2400" dirty="0">
                <a:solidFill>
                  <a:srgbClr val="002060"/>
                </a:solidFill>
                <a:latin typeface="Calibri Light"/>
              </a:rPr>
              <a:t>Total value is over £9bn, of which Govt. contribution was £3.3bn</a:t>
            </a:r>
          </a:p>
          <a:p>
            <a:pPr marL="342900" indent="-342900">
              <a:buFont typeface="Arial" panose="020B0604020202020204" pitchFamily="34" charset="0"/>
              <a:buChar char="•"/>
              <a:defRPr/>
            </a:pPr>
            <a:endParaRPr lang="en-US" sz="2400" dirty="0">
              <a:solidFill>
                <a:srgbClr val="002060"/>
              </a:solidFill>
              <a:latin typeface="Calibri Light"/>
            </a:endParaRPr>
          </a:p>
          <a:p>
            <a:pPr>
              <a:defRPr/>
            </a:pPr>
            <a:r>
              <a:rPr lang="en-US" sz="2400" dirty="0">
                <a:solidFill>
                  <a:srgbClr val="002060"/>
                </a:solidFill>
                <a:latin typeface="Calibri Light"/>
              </a:rPr>
              <a:t>Search at </a:t>
            </a:r>
            <a:r>
              <a:rPr lang="en-US" sz="2400" dirty="0">
                <a:solidFill>
                  <a:srgbClr val="002060"/>
                </a:solidFill>
                <a:latin typeface="Calibri Light"/>
                <a:hlinkClick r:id="rId5">
                  <a:extLst>
                    <a:ext uri="{A12FA001-AC4F-418D-AE19-62706E023703}">
                      <ahyp:hlinkClr xmlns:ahyp="http://schemas.microsoft.com/office/drawing/2018/hyperlinkcolor" val="tx"/>
                    </a:ext>
                  </a:extLst>
                </a:hlinkClick>
              </a:rPr>
              <a:t>www.findctf.sharefound.org</a:t>
            </a:r>
            <a:r>
              <a:rPr lang="en-US" sz="2400" dirty="0">
                <a:solidFill>
                  <a:srgbClr val="002060"/>
                </a:solidFill>
                <a:latin typeface="Calibri Light"/>
              </a:rPr>
              <a:t> </a:t>
            </a:r>
          </a:p>
          <a:p>
            <a:pPr>
              <a:defRPr/>
            </a:pPr>
            <a:r>
              <a:rPr lang="en-US" sz="2400" dirty="0">
                <a:solidFill>
                  <a:srgbClr val="002060"/>
                </a:solidFill>
                <a:latin typeface="Calibri Light"/>
              </a:rPr>
              <a:t>The state of 18/19 year-olds’ Child Trust Funds</a:t>
            </a:r>
          </a:p>
          <a:p>
            <a:pPr>
              <a:defRPr/>
            </a:pPr>
            <a:r>
              <a:rPr lang="en-US" sz="2400" dirty="0">
                <a:solidFill>
                  <a:srgbClr val="002060"/>
                </a:solidFill>
                <a:latin typeface="Calibri Light"/>
              </a:rPr>
              <a:t>420,000 Cash withdrawn</a:t>
            </a:r>
          </a:p>
          <a:p>
            <a:pPr>
              <a:defRPr/>
            </a:pPr>
            <a:r>
              <a:rPr lang="en-US" sz="2400" dirty="0">
                <a:solidFill>
                  <a:srgbClr val="002060"/>
                </a:solidFill>
                <a:latin typeface="Calibri Light"/>
              </a:rPr>
              <a:t>62,000 Active saving</a:t>
            </a:r>
          </a:p>
          <a:p>
            <a:pPr>
              <a:defRPr/>
            </a:pPr>
            <a:r>
              <a:rPr lang="en-US" sz="2400" dirty="0">
                <a:solidFill>
                  <a:srgbClr val="002060"/>
                </a:solidFill>
                <a:latin typeface="Calibri Light"/>
              </a:rPr>
              <a:t>550,000 No action taken estimated total value £0.75bn</a:t>
            </a:r>
            <a:endParaRPr lang="en-GB" sz="2400" dirty="0">
              <a:solidFill>
                <a:srgbClr val="002060"/>
              </a:solidFill>
              <a:latin typeface="Calibri Light"/>
            </a:endParaRPr>
          </a:p>
        </p:txBody>
      </p:sp>
    </p:spTree>
    <p:extLst>
      <p:ext uri="{BB962C8B-B14F-4D97-AF65-F5344CB8AC3E}">
        <p14:creationId xmlns:p14="http://schemas.microsoft.com/office/powerpoint/2010/main" val="159340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24266-5749-E5B7-3CB8-7879AFBE91A8}"/>
              </a:ext>
            </a:extLst>
          </p:cNvPr>
          <p:cNvSpPr>
            <a:spLocks noGrp="1"/>
          </p:cNvSpPr>
          <p:nvPr>
            <p:ph type="title"/>
          </p:nvPr>
        </p:nvSpPr>
        <p:spPr/>
        <p:txBody>
          <a:bodyPr/>
          <a:lstStyle/>
          <a:p>
            <a:r>
              <a:rPr lang="en-GB" dirty="0"/>
              <a:t>Agenda for today </a:t>
            </a:r>
          </a:p>
        </p:txBody>
      </p:sp>
      <p:sp>
        <p:nvSpPr>
          <p:cNvPr id="3" name="Content Placeholder 2">
            <a:extLst>
              <a:ext uri="{FF2B5EF4-FFF2-40B4-BE49-F238E27FC236}">
                <a16:creationId xmlns:a16="http://schemas.microsoft.com/office/drawing/2014/main" id="{70EF0456-BEDC-42B2-FE15-B8D7BD0612C3}"/>
              </a:ext>
            </a:extLst>
          </p:cNvPr>
          <p:cNvSpPr>
            <a:spLocks noGrp="1"/>
          </p:cNvSpPr>
          <p:nvPr>
            <p:ph idx="1"/>
          </p:nvPr>
        </p:nvSpPr>
        <p:spPr/>
        <p:txBody>
          <a:bodyPr>
            <a:normAutofit/>
          </a:bodyPr>
          <a:lstStyle/>
          <a:p>
            <a:pPr marL="342900" indent="-342900">
              <a:buFont typeface="Arial" panose="020B0604020202020204" pitchFamily="34" charset="0"/>
              <a:buChar char="•"/>
            </a:pPr>
            <a:r>
              <a:rPr lang="en-GB" sz="2000" b="1" dirty="0"/>
              <a:t>Credentials – who we are and what we do </a:t>
            </a:r>
          </a:p>
          <a:p>
            <a:pPr marL="342900" indent="-342900">
              <a:buFont typeface="Arial" panose="020B0604020202020204" pitchFamily="34" charset="0"/>
              <a:buChar char="•"/>
            </a:pPr>
            <a:endParaRPr lang="en-GB" sz="2000" b="1" dirty="0"/>
          </a:p>
          <a:p>
            <a:pPr marL="342900" indent="-342900">
              <a:buFont typeface="Arial" panose="020B0604020202020204" pitchFamily="34" charset="0"/>
              <a:buChar char="•"/>
            </a:pPr>
            <a:r>
              <a:rPr lang="en-GB" sz="2000" b="1" dirty="0"/>
              <a:t>Financial wellbeing – what does this mean? </a:t>
            </a:r>
            <a:endParaRPr lang="en-GB" sz="2000" b="1" dirty="0">
              <a:cs typeface="Calibri"/>
            </a:endParaRPr>
          </a:p>
          <a:p>
            <a:endParaRPr lang="en-GB" sz="2000" b="1" dirty="0"/>
          </a:p>
          <a:p>
            <a:pPr marL="342900" indent="-342900">
              <a:buFont typeface="Arial" panose="020B0604020202020204" pitchFamily="34" charset="0"/>
              <a:buChar char="•"/>
            </a:pPr>
            <a:r>
              <a:rPr lang="en-GB" sz="2000" b="1" dirty="0"/>
              <a:t>4 Steps to Financial Wellbeing </a:t>
            </a:r>
          </a:p>
          <a:p>
            <a:pPr marL="342900" indent="-342900">
              <a:buFont typeface="Arial" panose="020B0604020202020204" pitchFamily="34" charset="0"/>
              <a:buChar char="•"/>
            </a:pPr>
            <a:endParaRPr lang="en-GB" sz="2000" b="1" dirty="0"/>
          </a:p>
          <a:p>
            <a:pPr marL="342900" indent="-342900">
              <a:buFont typeface="Arial" panose="020B0604020202020204" pitchFamily="34" charset="0"/>
              <a:buChar char="•"/>
            </a:pPr>
            <a:r>
              <a:rPr lang="en-GB" sz="2000" b="1" dirty="0"/>
              <a:t>Questions</a:t>
            </a:r>
          </a:p>
          <a:p>
            <a:pPr marL="342900" indent="-342900">
              <a:buFont typeface="Arial" panose="020B0604020202020204" pitchFamily="34" charset="0"/>
              <a:buChar char="•"/>
            </a:pPr>
            <a:endParaRPr lang="en-GB" sz="2000" b="1" dirty="0"/>
          </a:p>
          <a:p>
            <a:pPr marL="342900" indent="-342900">
              <a:buFont typeface="Arial" panose="020B0604020202020204" pitchFamily="34" charset="0"/>
              <a:buChar char="•"/>
            </a:pPr>
            <a:endParaRPr lang="en-GB" sz="2000" b="1" dirty="0"/>
          </a:p>
        </p:txBody>
      </p:sp>
      <p:sp>
        <p:nvSpPr>
          <p:cNvPr id="5" name="Slide Number Placeholder 4">
            <a:extLst>
              <a:ext uri="{FF2B5EF4-FFF2-40B4-BE49-F238E27FC236}">
                <a16:creationId xmlns:a16="http://schemas.microsoft.com/office/drawing/2014/main" id="{44366B69-AC57-2F17-D9A1-0EFE84B6E201}"/>
              </a:ext>
            </a:extLst>
          </p:cNvPr>
          <p:cNvSpPr>
            <a:spLocks noGrp="1"/>
          </p:cNvSpPr>
          <p:nvPr>
            <p:ph type="sldNum" sz="quarter" idx="12"/>
          </p:nvPr>
        </p:nvSpPr>
        <p:spPr/>
        <p:txBody>
          <a:bodyPr/>
          <a:lstStyle/>
          <a:p>
            <a:fld id="{85452B25-2BA5-41FF-9718-90E0D58FDD67}" type="slidenum">
              <a:rPr lang="en-GB" smtClean="0"/>
              <a:t>2</a:t>
            </a:fld>
            <a:endParaRPr lang="en-GB" dirty="0"/>
          </a:p>
        </p:txBody>
      </p:sp>
    </p:spTree>
    <p:extLst>
      <p:ext uri="{BB962C8B-B14F-4D97-AF65-F5344CB8AC3E}">
        <p14:creationId xmlns:p14="http://schemas.microsoft.com/office/powerpoint/2010/main" val="2916794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sp>
        <p:nvSpPr>
          <p:cNvPr id="12" name="Title 1">
            <a:extLst>
              <a:ext uri="{FF2B5EF4-FFF2-40B4-BE49-F238E27FC236}">
                <a16:creationId xmlns:a16="http://schemas.microsoft.com/office/drawing/2014/main" id="{1428E877-935B-4437-99BA-9760847D1521}"/>
              </a:ext>
            </a:extLst>
          </p:cNvPr>
          <p:cNvSpPr txBox="1">
            <a:spLocks/>
          </p:cNvSpPr>
          <p:nvPr/>
        </p:nvSpPr>
        <p:spPr>
          <a:xfrm>
            <a:off x="338330" y="214104"/>
            <a:ext cx="3975617" cy="655841"/>
          </a:xfrm>
          <a:prstGeom prst="rect">
            <a:avLst/>
          </a:prstGeom>
        </p:spPr>
        <p:txBody>
          <a:bodyPr vert="horz" lIns="0" tIns="0" rIns="0" bIns="0" rtlCol="0" anchor="t" anchorCtr="0">
            <a:noAutofit/>
          </a:bodyPr>
          <a:lst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j-ea"/>
                <a:cs typeface="+mj-cs"/>
              </a:rPr>
              <a:t>Pensions Guidance</a:t>
            </a:r>
          </a:p>
        </p:txBody>
      </p:sp>
      <p:pic>
        <p:nvPicPr>
          <p:cNvPr id="2" name="Picture 2">
            <a:extLst>
              <a:ext uri="{FF2B5EF4-FFF2-40B4-BE49-F238E27FC236}">
                <a16:creationId xmlns:a16="http://schemas.microsoft.com/office/drawing/2014/main" id="{7F0CE9E6-EEAB-687A-A8A2-3A5A2A373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8" y="130283"/>
            <a:ext cx="1954629" cy="10027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E0AC256-AB23-DF18-4E23-C83FB711B4D1}"/>
              </a:ext>
            </a:extLst>
          </p:cNvPr>
          <p:cNvSpPr>
            <a:spLocks noGrp="1"/>
          </p:cNvSpPr>
          <p:nvPr>
            <p:ph type="title"/>
          </p:nvPr>
        </p:nvSpPr>
        <p:spPr>
          <a:xfrm>
            <a:off x="245673" y="184170"/>
            <a:ext cx="8406809" cy="723827"/>
          </a:xfrm>
        </p:spPr>
        <p:txBody>
          <a:bodyPr>
            <a:normAutofit/>
          </a:bodyPr>
          <a:lstStyle/>
          <a:p>
            <a:pPr lvl="2">
              <a:lnSpc>
                <a:spcPct val="100000"/>
              </a:lnSpc>
              <a:buClr>
                <a:schemeClr val="bg2"/>
              </a:buClr>
              <a:buSzPct val="90000"/>
              <a:defRPr/>
            </a:pPr>
            <a:r>
              <a:rPr lang="en-GB" sz="4000" b="1" dirty="0">
                <a:solidFill>
                  <a:schemeClr val="bg2"/>
                </a:solidFill>
                <a:latin typeface="+mj-lt"/>
              </a:rPr>
              <a:t>Mid Life MOT</a:t>
            </a:r>
          </a:p>
        </p:txBody>
      </p:sp>
      <p:pic>
        <p:nvPicPr>
          <p:cNvPr id="10" name="Picture 9">
            <a:extLst>
              <a:ext uri="{FF2B5EF4-FFF2-40B4-BE49-F238E27FC236}">
                <a16:creationId xmlns:a16="http://schemas.microsoft.com/office/drawing/2014/main" id="{682D459D-C442-845F-C7C6-7A76D51B0352}"/>
              </a:ext>
            </a:extLst>
          </p:cNvPr>
          <p:cNvPicPr>
            <a:picLocks noChangeAspect="1"/>
          </p:cNvPicPr>
          <p:nvPr/>
        </p:nvPicPr>
        <p:blipFill>
          <a:blip r:embed="rId4"/>
          <a:stretch>
            <a:fillRect/>
          </a:stretch>
        </p:blipFill>
        <p:spPr>
          <a:xfrm>
            <a:off x="513149" y="985225"/>
            <a:ext cx="6727163" cy="4281970"/>
          </a:xfrm>
          <a:prstGeom prst="rect">
            <a:avLst/>
          </a:prstGeom>
        </p:spPr>
      </p:pic>
      <p:sp>
        <p:nvSpPr>
          <p:cNvPr id="21" name="TextBox 20">
            <a:extLst>
              <a:ext uri="{FF2B5EF4-FFF2-40B4-BE49-F238E27FC236}">
                <a16:creationId xmlns:a16="http://schemas.microsoft.com/office/drawing/2014/main" id="{52E75250-20E4-F646-FBDA-1F7FA1C04C81}"/>
              </a:ext>
            </a:extLst>
          </p:cNvPr>
          <p:cNvSpPr txBox="1"/>
          <p:nvPr/>
        </p:nvSpPr>
        <p:spPr>
          <a:xfrm>
            <a:off x="2920130" y="5811166"/>
            <a:ext cx="748899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hlinkClick r:id="rId5"/>
              </a:rPr>
              <a:t>https://www.moneyhelper.org.uk/en/everyday-money/midlife-mot</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Content Placeholder 24">
            <a:extLst>
              <a:ext uri="{FF2B5EF4-FFF2-40B4-BE49-F238E27FC236}">
                <a16:creationId xmlns:a16="http://schemas.microsoft.com/office/drawing/2014/main" id="{A986A823-4C34-9E1B-8E0A-5645220897EB}"/>
              </a:ext>
            </a:extLst>
          </p:cNvPr>
          <p:cNvPicPr>
            <a:picLocks noGrp="1" noChangeAspect="1"/>
          </p:cNvPicPr>
          <p:nvPr>
            <p:ph idx="1"/>
          </p:nvPr>
        </p:nvPicPr>
        <p:blipFill>
          <a:blip r:embed="rId6"/>
          <a:stretch>
            <a:fillRect/>
          </a:stretch>
        </p:blipFill>
        <p:spPr>
          <a:xfrm>
            <a:off x="6496089" y="1026741"/>
            <a:ext cx="5182762" cy="4198938"/>
          </a:xfrm>
        </p:spPr>
      </p:pic>
    </p:spTree>
    <p:extLst>
      <p:ext uri="{BB962C8B-B14F-4D97-AF65-F5344CB8AC3E}">
        <p14:creationId xmlns:p14="http://schemas.microsoft.com/office/powerpoint/2010/main" val="1064682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sp>
        <p:nvSpPr>
          <p:cNvPr id="10" name="Title 1">
            <a:extLst>
              <a:ext uri="{FF2B5EF4-FFF2-40B4-BE49-F238E27FC236}">
                <a16:creationId xmlns:a16="http://schemas.microsoft.com/office/drawing/2014/main" id="{BCC5FB18-EC24-45A5-A386-EAF5CDBE13E1}"/>
              </a:ext>
            </a:extLst>
          </p:cNvPr>
          <p:cNvSpPr>
            <a:spLocks noGrp="1"/>
          </p:cNvSpPr>
          <p:nvPr>
            <p:ph type="title"/>
          </p:nvPr>
        </p:nvSpPr>
        <p:spPr>
          <a:xfrm>
            <a:off x="337131" y="155975"/>
            <a:ext cx="8406809" cy="723827"/>
          </a:xfrm>
        </p:spPr>
        <p:txBody>
          <a:bodyPr>
            <a:normAutofit fontScale="90000"/>
          </a:bodyPr>
          <a:lstStyle/>
          <a:p>
            <a:pPr lvl="2">
              <a:buClr>
                <a:schemeClr val="bg2"/>
              </a:buClr>
              <a:buSzPct val="90000"/>
              <a:defRPr/>
            </a:pPr>
            <a:r>
              <a:rPr lang="en-GB" sz="4000" b="1" dirty="0">
                <a:solidFill>
                  <a:schemeClr val="bg2"/>
                </a:solidFill>
                <a:latin typeface="+mj-lt"/>
              </a:rPr>
              <a:t>4. Secure your future – Pensions Guidance and Pension Wise </a:t>
            </a:r>
          </a:p>
        </p:txBody>
      </p:sp>
      <p:sp>
        <p:nvSpPr>
          <p:cNvPr id="13" name="TextBox 12">
            <a:extLst>
              <a:ext uri="{FF2B5EF4-FFF2-40B4-BE49-F238E27FC236}">
                <a16:creationId xmlns:a16="http://schemas.microsoft.com/office/drawing/2014/main" id="{CC576E25-60B2-490E-83BE-3648207D810C}"/>
              </a:ext>
            </a:extLst>
          </p:cNvPr>
          <p:cNvSpPr txBox="1"/>
          <p:nvPr/>
        </p:nvSpPr>
        <p:spPr>
          <a:xfrm>
            <a:off x="267286" y="1735160"/>
            <a:ext cx="5421916" cy="3570208"/>
          </a:xfrm>
          <a:prstGeom prst="rect">
            <a:avLst/>
          </a:prstGeom>
          <a:solidFill>
            <a:schemeClr val="tx1"/>
          </a:solidFill>
        </p:spPr>
        <p:txBody>
          <a:bodyPr wrap="square">
            <a:spAutoFit/>
          </a:bodyPr>
          <a:lstStyle/>
          <a:p>
            <a:pPr marL="285750" indent="-285750">
              <a:spcAft>
                <a:spcPts val="600"/>
              </a:spcAft>
              <a:buFont typeface="Arial" panose="020B0604020202020204" pitchFamily="34" charset="0"/>
              <a:buChar char="•"/>
            </a:pPr>
            <a:r>
              <a:rPr lang="en-GB" sz="1600" dirty="0">
                <a:solidFill>
                  <a:schemeClr val="bg2"/>
                </a:solidFill>
              </a:rPr>
              <a:t>Find out what your retirement options are, as well as traps to avoid. Book your Pension Wise appointment</a:t>
            </a:r>
          </a:p>
          <a:p>
            <a:pPr lvl="1">
              <a:spcAft>
                <a:spcPts val="4800"/>
              </a:spcAft>
            </a:pPr>
            <a:r>
              <a:rPr lang="en-GB" sz="1400" dirty="0">
                <a:solidFill>
                  <a:schemeClr val="accent2"/>
                </a:solidFill>
                <a:hlinkClick r:id="rId3">
                  <a:extLst>
                    <a:ext uri="{A12FA001-AC4F-418D-AE19-62706E023703}">
                      <ahyp:hlinkClr xmlns:ahyp="http://schemas.microsoft.com/office/drawing/2018/hyperlinkcolor" val="tx"/>
                    </a:ext>
                  </a:extLst>
                </a:hlinkClick>
              </a:rPr>
              <a:t>www.moneyhelper.org.uk/pensionwise</a:t>
            </a:r>
            <a:endParaRPr lang="en-GB" sz="1400" dirty="0">
              <a:solidFill>
                <a:schemeClr val="accent2"/>
              </a:solidFill>
            </a:endParaRPr>
          </a:p>
          <a:p>
            <a:pPr marL="285750" indent="-285750">
              <a:spcAft>
                <a:spcPts val="600"/>
              </a:spcAft>
              <a:buFont typeface="Arial" panose="020B0604020202020204" pitchFamily="34" charset="0"/>
              <a:buChar char="•"/>
            </a:pPr>
            <a:r>
              <a:rPr lang="en-GB" sz="1600" dirty="0">
                <a:solidFill>
                  <a:schemeClr val="bg2"/>
                </a:solidFill>
              </a:rPr>
              <a:t>Sometimes we all need a professional to help us make the right choices. Find a regulated financial adviser to help with your planning</a:t>
            </a:r>
          </a:p>
          <a:p>
            <a:pPr lvl="1">
              <a:spcAft>
                <a:spcPts val="4800"/>
              </a:spcAft>
            </a:pPr>
            <a:r>
              <a:rPr lang="en-GB" sz="1400" dirty="0">
                <a:solidFill>
                  <a:schemeClr val="accent2"/>
                </a:solidFill>
                <a:hlinkClick r:id="rId4">
                  <a:extLst>
                    <a:ext uri="{A12FA001-AC4F-418D-AE19-62706E023703}">
                      <ahyp:hlinkClr xmlns:ahyp="http://schemas.microsoft.com/office/drawing/2018/hyperlinkcolor" val="tx"/>
                    </a:ext>
                  </a:extLst>
                </a:hlinkClick>
              </a:rPr>
              <a:t>https://www.moneyhelper.org.uk/en/pensions-and-retirement/taking-your-pension/find-a-retirement-adviser</a:t>
            </a:r>
            <a:endParaRPr lang="en-GB" sz="1400" dirty="0">
              <a:solidFill>
                <a:schemeClr val="accent2"/>
              </a:solidFill>
            </a:endParaRPr>
          </a:p>
          <a:p>
            <a:pPr lvl="1">
              <a:spcAft>
                <a:spcPts val="600"/>
              </a:spcAft>
            </a:pPr>
            <a:endParaRPr lang="en-GB" sz="1400" dirty="0">
              <a:solidFill>
                <a:schemeClr val="accent2"/>
              </a:solidFill>
            </a:endParaRPr>
          </a:p>
        </p:txBody>
      </p:sp>
      <p:pic>
        <p:nvPicPr>
          <p:cNvPr id="7" name="Picture 6">
            <a:hlinkClick r:id="rId5"/>
            <a:extLst>
              <a:ext uri="{FF2B5EF4-FFF2-40B4-BE49-F238E27FC236}">
                <a16:creationId xmlns:a16="http://schemas.microsoft.com/office/drawing/2014/main" id="{00BDBD2B-86F0-4A92-9777-D657528B3A06}"/>
              </a:ext>
            </a:extLst>
          </p:cNvPr>
          <p:cNvPicPr>
            <a:picLocks noChangeAspect="1"/>
          </p:cNvPicPr>
          <p:nvPr/>
        </p:nvPicPr>
        <p:blipFill>
          <a:blip r:embed="rId6"/>
          <a:stretch>
            <a:fillRect/>
          </a:stretch>
        </p:blipFill>
        <p:spPr>
          <a:xfrm>
            <a:off x="6610045" y="2818991"/>
            <a:ext cx="5171531" cy="382226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BF7C998-5246-49F0-872A-1770FE0E1DAE}"/>
              </a:ext>
            </a:extLst>
          </p:cNvPr>
          <p:cNvPicPr>
            <a:picLocks noChangeAspect="1"/>
          </p:cNvPicPr>
          <p:nvPr/>
        </p:nvPicPr>
        <p:blipFill>
          <a:blip r:embed="rId7"/>
          <a:stretch>
            <a:fillRect/>
          </a:stretch>
        </p:blipFill>
        <p:spPr>
          <a:xfrm>
            <a:off x="6695680" y="755237"/>
            <a:ext cx="2048260" cy="1959846"/>
          </a:xfrm>
          <a:prstGeom prst="rect">
            <a:avLst/>
          </a:prstGeom>
          <a:ln>
            <a:noFill/>
          </a:ln>
          <a:effectLst>
            <a:outerShdw blurRad="292100" dist="139700" dir="2700000" algn="tl" rotWithShape="0">
              <a:srgbClr val="333333">
                <a:alpha val="65000"/>
              </a:srgbClr>
            </a:outerShdw>
          </a:effectLst>
        </p:spPr>
      </p:pic>
      <p:pic>
        <p:nvPicPr>
          <p:cNvPr id="8" name="Picture 2">
            <a:extLst>
              <a:ext uri="{FF2B5EF4-FFF2-40B4-BE49-F238E27FC236}">
                <a16:creationId xmlns:a16="http://schemas.microsoft.com/office/drawing/2014/main" id="{DA7E87A9-FCB6-4795-8229-EBE5674A73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6117" y="302777"/>
            <a:ext cx="1954629" cy="100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160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1" i="0" u="none" strike="noStrike" kern="1200" cap="none" spc="0" normalizeH="0" baseline="0" noProof="0">
              <a:ln>
                <a:noFill/>
              </a:ln>
              <a:solidFill>
                <a:srgbClr val="143960"/>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CD985F22-0FCB-4789-89CF-F7D466971DAF}"/>
              </a:ext>
            </a:extLst>
          </p:cNvPr>
          <p:cNvPicPr>
            <a:picLocks noChangeAspect="1"/>
          </p:cNvPicPr>
          <p:nvPr/>
        </p:nvPicPr>
        <p:blipFill rotWithShape="1">
          <a:blip r:embed="rId3"/>
          <a:srcRect l="3342" r="7649"/>
          <a:stretch/>
        </p:blipFill>
        <p:spPr>
          <a:xfrm>
            <a:off x="0" y="0"/>
            <a:ext cx="5334935" cy="6858000"/>
          </a:xfrm>
          <a:prstGeom prst="rect">
            <a:avLst/>
          </a:prstGeom>
        </p:spPr>
      </p:pic>
      <p:sp>
        <p:nvSpPr>
          <p:cNvPr id="12" name="Title 1">
            <a:extLst>
              <a:ext uri="{FF2B5EF4-FFF2-40B4-BE49-F238E27FC236}">
                <a16:creationId xmlns:a16="http://schemas.microsoft.com/office/drawing/2014/main" id="{1428E877-935B-4437-99BA-9760847D1521}"/>
              </a:ext>
            </a:extLst>
          </p:cNvPr>
          <p:cNvSpPr txBox="1">
            <a:spLocks/>
          </p:cNvSpPr>
          <p:nvPr/>
        </p:nvSpPr>
        <p:spPr>
          <a:xfrm>
            <a:off x="338330" y="214104"/>
            <a:ext cx="3975617" cy="655841"/>
          </a:xfrm>
          <a:prstGeom prst="rect">
            <a:avLst/>
          </a:prstGeom>
        </p:spPr>
        <p:txBody>
          <a:bodyPr vert="horz" lIns="0" tIns="0" rIns="0" bIns="0" rtlCol="0" anchor="t" anchorCtr="0">
            <a:noAutofit/>
          </a:bodyPr>
          <a:lst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j-ea"/>
                <a:cs typeface="+mj-cs"/>
              </a:rPr>
              <a:t>Pensions Guidance</a:t>
            </a:r>
          </a:p>
        </p:txBody>
      </p:sp>
      <p:pic>
        <p:nvPicPr>
          <p:cNvPr id="13" name="Picture 12">
            <a:extLst>
              <a:ext uri="{FF2B5EF4-FFF2-40B4-BE49-F238E27FC236}">
                <a16:creationId xmlns:a16="http://schemas.microsoft.com/office/drawing/2014/main" id="{57A9B1BF-6835-4959-8E37-1AC781759B84}"/>
              </a:ext>
            </a:extLst>
          </p:cNvPr>
          <p:cNvPicPr>
            <a:picLocks noChangeAspect="1"/>
          </p:cNvPicPr>
          <p:nvPr/>
        </p:nvPicPr>
        <p:blipFill>
          <a:blip r:embed="rId4"/>
          <a:stretch>
            <a:fillRect/>
          </a:stretch>
        </p:blipFill>
        <p:spPr>
          <a:xfrm>
            <a:off x="5553474" y="1544790"/>
            <a:ext cx="3057126" cy="4501877"/>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685492CF-2BEC-40E6-9CFE-825D43FAFC0C}"/>
              </a:ext>
            </a:extLst>
          </p:cNvPr>
          <p:cNvPicPr>
            <a:picLocks noChangeAspect="1"/>
          </p:cNvPicPr>
          <p:nvPr/>
        </p:nvPicPr>
        <p:blipFill>
          <a:blip r:embed="rId5"/>
          <a:stretch>
            <a:fillRect/>
          </a:stretch>
        </p:blipFill>
        <p:spPr>
          <a:xfrm>
            <a:off x="8929536" y="2687101"/>
            <a:ext cx="3057126" cy="2764251"/>
          </a:xfrm>
          <a:prstGeom prst="rect">
            <a:avLst/>
          </a:prstGeom>
          <a:ln>
            <a:noFill/>
          </a:ln>
          <a:effectLst>
            <a:outerShdw blurRad="292100" dist="139700" dir="2700000" algn="tl" rotWithShape="0">
              <a:srgbClr val="333333">
                <a:alpha val="65000"/>
              </a:srgbClr>
            </a:outerShdw>
          </a:effectLst>
        </p:spPr>
      </p:pic>
      <p:pic>
        <p:nvPicPr>
          <p:cNvPr id="2" name="Picture 2">
            <a:extLst>
              <a:ext uri="{FF2B5EF4-FFF2-40B4-BE49-F238E27FC236}">
                <a16:creationId xmlns:a16="http://schemas.microsoft.com/office/drawing/2014/main" id="{7F0CE9E6-EEAB-687A-A8A2-3A5A2A3737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6117" y="302777"/>
            <a:ext cx="1954629" cy="100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863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4832AF2B-F6BA-4A54-BB05-0D553F932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140" y="463719"/>
            <a:ext cx="2048260" cy="651511"/>
          </a:xfrm>
          <a:prstGeom prst="rect">
            <a:avLst/>
          </a:prstGeom>
        </p:spPr>
      </p:pic>
      <p:pic>
        <p:nvPicPr>
          <p:cNvPr id="8" name="Picture 7">
            <a:extLst>
              <a:ext uri="{FF2B5EF4-FFF2-40B4-BE49-F238E27FC236}">
                <a16:creationId xmlns:a16="http://schemas.microsoft.com/office/drawing/2014/main" id="{2E55AE50-063B-4516-B6E4-2ED43F19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609" y="228291"/>
            <a:ext cx="2048260" cy="651511"/>
          </a:xfrm>
          <a:prstGeom prst="rect">
            <a:avLst/>
          </a:prstGeom>
        </p:spPr>
      </p:pic>
      <p:pic>
        <p:nvPicPr>
          <p:cNvPr id="11" name="Picture 2">
            <a:extLst>
              <a:ext uri="{FF2B5EF4-FFF2-40B4-BE49-F238E27FC236}">
                <a16:creationId xmlns:a16="http://schemas.microsoft.com/office/drawing/2014/main" id="{9D9D47BE-C9B6-47A9-9D59-7308286F5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117" y="302777"/>
            <a:ext cx="1954629" cy="10027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DAD6143-84D9-CCD3-E507-8642CCE24711}"/>
              </a:ext>
            </a:extLst>
          </p:cNvPr>
          <p:cNvPicPr>
            <a:picLocks noChangeAspect="1"/>
          </p:cNvPicPr>
          <p:nvPr/>
        </p:nvPicPr>
        <p:blipFill>
          <a:blip r:embed="rId5"/>
          <a:stretch>
            <a:fillRect/>
          </a:stretch>
        </p:blipFill>
        <p:spPr>
          <a:xfrm>
            <a:off x="313600" y="270035"/>
            <a:ext cx="7905750" cy="2419350"/>
          </a:xfrm>
          <a:prstGeom prst="rect">
            <a:avLst/>
          </a:prstGeom>
        </p:spPr>
      </p:pic>
      <p:pic>
        <p:nvPicPr>
          <p:cNvPr id="9" name="Picture 8">
            <a:extLst>
              <a:ext uri="{FF2B5EF4-FFF2-40B4-BE49-F238E27FC236}">
                <a16:creationId xmlns:a16="http://schemas.microsoft.com/office/drawing/2014/main" id="{FC79C10A-C806-3AD7-50BA-9CA2D5609466}"/>
              </a:ext>
            </a:extLst>
          </p:cNvPr>
          <p:cNvPicPr>
            <a:picLocks noChangeAspect="1"/>
          </p:cNvPicPr>
          <p:nvPr/>
        </p:nvPicPr>
        <p:blipFill>
          <a:blip r:embed="rId6"/>
          <a:stretch>
            <a:fillRect/>
          </a:stretch>
        </p:blipFill>
        <p:spPr>
          <a:xfrm>
            <a:off x="8296615" y="1732887"/>
            <a:ext cx="3067050" cy="800100"/>
          </a:xfrm>
          <a:prstGeom prst="rect">
            <a:avLst/>
          </a:prstGeom>
        </p:spPr>
      </p:pic>
      <p:sp>
        <p:nvSpPr>
          <p:cNvPr id="12" name="TextBox 11">
            <a:extLst>
              <a:ext uri="{FF2B5EF4-FFF2-40B4-BE49-F238E27FC236}">
                <a16:creationId xmlns:a16="http://schemas.microsoft.com/office/drawing/2014/main" id="{0F824465-BEB7-5854-43BA-7BB84FDB8B8F}"/>
              </a:ext>
            </a:extLst>
          </p:cNvPr>
          <p:cNvSpPr txBox="1"/>
          <p:nvPr/>
        </p:nvSpPr>
        <p:spPr>
          <a:xfrm>
            <a:off x="5783726" y="5908892"/>
            <a:ext cx="60946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960">
                    <a:lumMod val="60000"/>
                    <a:lumOff val="40000"/>
                  </a:srgbClr>
                </a:solidFill>
                <a:effectLst/>
                <a:uLnTx/>
                <a:uFillTx/>
                <a:latin typeface="Calibri"/>
                <a:ea typeface="+mn-ea"/>
                <a:cs typeface="+mn-cs"/>
                <a:hlinkClick r:id="rId7"/>
              </a:rPr>
              <a:t>https://www.moneyhelper.org.uk/en/family-and-care/talk-money/talk-learn-do</a:t>
            </a:r>
            <a:r>
              <a:rPr kumimoji="0" lang="en-GB" sz="1800" b="0" i="0" u="none" strike="noStrike" kern="1200" cap="none" spc="0" normalizeH="0" baseline="0" noProof="0" dirty="0">
                <a:ln>
                  <a:noFill/>
                </a:ln>
                <a:solidFill>
                  <a:srgbClr val="143960">
                    <a:lumMod val="60000"/>
                    <a:lumOff val="40000"/>
                  </a:srgbClr>
                </a:solidFill>
                <a:effectLst/>
                <a:uLnTx/>
                <a:uFillTx/>
                <a:latin typeface="Calibri"/>
                <a:ea typeface="+mn-ea"/>
                <a:cs typeface="+mn-cs"/>
              </a:rPr>
              <a:t> </a:t>
            </a:r>
          </a:p>
        </p:txBody>
      </p:sp>
      <p:pic>
        <p:nvPicPr>
          <p:cNvPr id="14" name="Picture 13">
            <a:extLst>
              <a:ext uri="{FF2B5EF4-FFF2-40B4-BE49-F238E27FC236}">
                <a16:creationId xmlns:a16="http://schemas.microsoft.com/office/drawing/2014/main" id="{1AAF77B3-65BB-B8D1-36FF-ADF2401D24F3}"/>
              </a:ext>
            </a:extLst>
          </p:cNvPr>
          <p:cNvPicPr>
            <a:picLocks noChangeAspect="1"/>
          </p:cNvPicPr>
          <p:nvPr/>
        </p:nvPicPr>
        <p:blipFill>
          <a:blip r:embed="rId8"/>
          <a:stretch>
            <a:fillRect/>
          </a:stretch>
        </p:blipFill>
        <p:spPr>
          <a:xfrm>
            <a:off x="548640" y="2905740"/>
            <a:ext cx="9257969" cy="2699934"/>
          </a:xfrm>
          <a:prstGeom prst="rect">
            <a:avLst/>
          </a:prstGeom>
        </p:spPr>
      </p:pic>
    </p:spTree>
    <p:extLst>
      <p:ext uri="{BB962C8B-B14F-4D97-AF65-F5344CB8AC3E}">
        <p14:creationId xmlns:p14="http://schemas.microsoft.com/office/powerpoint/2010/main" val="1581381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descr="Wallet outline">
            <a:extLst>
              <a:ext uri="{FF2B5EF4-FFF2-40B4-BE49-F238E27FC236}">
                <a16:creationId xmlns:a16="http://schemas.microsoft.com/office/drawing/2014/main" id="{83CDF97B-1D5D-9524-15D8-21C910D590CB}"/>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8355" y="3541121"/>
            <a:ext cx="3133999" cy="3133999"/>
          </a:xfrm>
        </p:spPr>
      </p:pic>
      <p:sp>
        <p:nvSpPr>
          <p:cNvPr id="2" name="Title 1">
            <a:extLst>
              <a:ext uri="{FF2B5EF4-FFF2-40B4-BE49-F238E27FC236}">
                <a16:creationId xmlns:a16="http://schemas.microsoft.com/office/drawing/2014/main" id="{2CEF2CD0-CC0C-4A8E-897E-D3EA622FFA99}"/>
              </a:ext>
            </a:extLst>
          </p:cNvPr>
          <p:cNvSpPr>
            <a:spLocks noGrp="1"/>
          </p:cNvSpPr>
          <p:nvPr>
            <p:ph type="title"/>
          </p:nvPr>
        </p:nvSpPr>
        <p:spPr/>
        <p:txBody>
          <a:bodyPr/>
          <a:lstStyle/>
          <a:p>
            <a:r>
              <a:rPr lang="en-GB" dirty="0">
                <a:solidFill>
                  <a:srgbClr val="0F19A0"/>
                </a:solidFill>
              </a:rPr>
              <a:t>Talk Money Week 2023: #DoOneThing</a:t>
            </a:r>
          </a:p>
        </p:txBody>
      </p:sp>
      <p:sp>
        <p:nvSpPr>
          <p:cNvPr id="4" name="Content Placeholder 3">
            <a:extLst>
              <a:ext uri="{FF2B5EF4-FFF2-40B4-BE49-F238E27FC236}">
                <a16:creationId xmlns:a16="http://schemas.microsoft.com/office/drawing/2014/main" id="{DD07206D-3623-4500-A606-1300AE071705}"/>
              </a:ext>
            </a:extLst>
          </p:cNvPr>
          <p:cNvSpPr>
            <a:spLocks noGrp="1"/>
          </p:cNvSpPr>
          <p:nvPr>
            <p:ph sz="half" idx="2"/>
          </p:nvPr>
        </p:nvSpPr>
        <p:spPr>
          <a:xfrm>
            <a:off x="6084000" y="1752337"/>
            <a:ext cx="5147256" cy="4320000"/>
          </a:xfrm>
        </p:spPr>
        <p:txBody>
          <a:bodyPr/>
          <a:lstStyle/>
          <a:p>
            <a:pPr>
              <a:lnSpc>
                <a:spcPct val="100000"/>
              </a:lnSpc>
            </a:pPr>
            <a:r>
              <a:rPr lang="en-GB" dirty="0">
                <a:solidFill>
                  <a:srgbClr val="C82A87"/>
                </a:solidFill>
                <a:latin typeface="Roboto" pitchFamily="2" charset="0"/>
                <a:ea typeface="Roboto" pitchFamily="2" charset="0"/>
              </a:rPr>
              <a:t>Our latest research shows that over half of UK adults don’t feel confident in making decisions about financial products and services. </a:t>
            </a:r>
            <a:endParaRPr lang="en-GB" b="1" dirty="0">
              <a:solidFill>
                <a:srgbClr val="C82A87"/>
              </a:solidFill>
              <a:effectLst/>
              <a:latin typeface="Roboto" pitchFamily="2" charset="0"/>
              <a:ea typeface="Roboto" pitchFamily="2" charset="0"/>
              <a:cs typeface="Arial" panose="020B0604020202020204" pitchFamily="34" charset="0"/>
            </a:endParaRPr>
          </a:p>
          <a:p>
            <a:pPr>
              <a:lnSpc>
                <a:spcPct val="100000"/>
              </a:lnSpc>
              <a:spcAft>
                <a:spcPts val="800"/>
              </a:spcAft>
            </a:pPr>
            <a:r>
              <a:rPr lang="en-GB" sz="1800" b="0" dirty="0">
                <a:solidFill>
                  <a:srgbClr val="0F19A0"/>
                </a:solidFill>
                <a:effectLst/>
                <a:latin typeface="Roboto" pitchFamily="2" charset="0"/>
                <a:ea typeface="Roboto" pitchFamily="2" charset="0"/>
                <a:cs typeface="Arial" panose="020B0604020202020204" pitchFamily="34" charset="0"/>
              </a:rPr>
              <a:t>This Talk Money Week, we’re asking people to ‘</a:t>
            </a:r>
            <a:r>
              <a:rPr lang="en-GB" sz="1800" dirty="0">
                <a:solidFill>
                  <a:srgbClr val="0F19A0"/>
                </a:solidFill>
                <a:effectLst/>
                <a:latin typeface="Roboto" pitchFamily="2" charset="0"/>
                <a:ea typeface="Roboto" pitchFamily="2" charset="0"/>
                <a:cs typeface="Arial" panose="020B0604020202020204" pitchFamily="34" charset="0"/>
              </a:rPr>
              <a:t>Do One Thing</a:t>
            </a:r>
            <a:r>
              <a:rPr lang="en-GB" sz="1800" b="0" dirty="0">
                <a:solidFill>
                  <a:srgbClr val="0F19A0"/>
                </a:solidFill>
                <a:effectLst/>
                <a:latin typeface="Roboto" pitchFamily="2" charset="0"/>
                <a:ea typeface="Roboto" pitchFamily="2" charset="0"/>
                <a:cs typeface="Arial" panose="020B0604020202020204" pitchFamily="34" charset="0"/>
              </a:rPr>
              <a:t>’: </a:t>
            </a:r>
          </a:p>
          <a:p>
            <a:pPr>
              <a:lnSpc>
                <a:spcPct val="100000"/>
              </a:lnSpc>
              <a:spcAft>
                <a:spcPts val="800"/>
              </a:spcAft>
            </a:pPr>
            <a:r>
              <a:rPr lang="en-GB" sz="1800" b="0" dirty="0">
                <a:solidFill>
                  <a:srgbClr val="0F19A0"/>
                </a:solidFill>
                <a:effectLst/>
                <a:latin typeface="Roboto" pitchFamily="2" charset="0"/>
                <a:ea typeface="Roboto" pitchFamily="2" charset="0"/>
                <a:cs typeface="Arial" panose="020B0604020202020204" pitchFamily="34" charset="0"/>
              </a:rPr>
              <a:t>Ask the people you support to ‘do one thing’ that could help to improve their financial wellbeing, now or in the future</a:t>
            </a:r>
          </a:p>
          <a:p>
            <a:pPr>
              <a:lnSpc>
                <a:spcPct val="100000"/>
              </a:lnSpc>
              <a:spcAft>
                <a:spcPts val="800"/>
              </a:spcAft>
            </a:pPr>
            <a:endParaRPr lang="en-GB" sz="1800" b="0" dirty="0">
              <a:solidFill>
                <a:srgbClr val="0F19A0"/>
              </a:solidFill>
              <a:effectLst/>
              <a:latin typeface="Roboto" pitchFamily="2" charset="0"/>
              <a:ea typeface="Roboto" pitchFamily="2" charset="0"/>
              <a:cs typeface="Arial" panose="020B0604020202020204" pitchFamily="34" charset="0"/>
            </a:endParaRPr>
          </a:p>
          <a:p>
            <a:pPr marL="342900" indent="-342900">
              <a:lnSpc>
                <a:spcPct val="100000"/>
              </a:lnSpc>
              <a:spcAft>
                <a:spcPts val="800"/>
              </a:spcAft>
              <a:buFont typeface="+mj-lt"/>
              <a:buAutoNum type="arabicPeriod"/>
            </a:pPr>
            <a:r>
              <a:rPr lang="en-GB" b="0" dirty="0">
                <a:solidFill>
                  <a:srgbClr val="0F19A0"/>
                </a:solidFill>
                <a:latin typeface="Roboto" pitchFamily="2" charset="0"/>
                <a:ea typeface="Roboto" pitchFamily="2" charset="0"/>
                <a:cs typeface="Arial" panose="020B0604020202020204" pitchFamily="34" charset="0"/>
              </a:rPr>
              <a:t>Decide on your ‘one thing’</a:t>
            </a:r>
          </a:p>
          <a:p>
            <a:pPr marL="342900" indent="-342900">
              <a:lnSpc>
                <a:spcPct val="100000"/>
              </a:lnSpc>
              <a:spcAft>
                <a:spcPts val="800"/>
              </a:spcAft>
              <a:buFont typeface="+mj-lt"/>
              <a:buAutoNum type="arabicPeriod"/>
            </a:pPr>
            <a:r>
              <a:rPr lang="en-GB" sz="1800" b="0" dirty="0">
                <a:solidFill>
                  <a:srgbClr val="0F19A0"/>
                </a:solidFill>
                <a:effectLst/>
                <a:latin typeface="Roboto" pitchFamily="2" charset="0"/>
                <a:ea typeface="Roboto" pitchFamily="2" charset="0"/>
                <a:cs typeface="Arial" panose="020B0604020202020204" pitchFamily="34" charset="0"/>
              </a:rPr>
              <a:t>Tell everyone </a:t>
            </a:r>
            <a:r>
              <a:rPr lang="en-GB" b="0" dirty="0">
                <a:solidFill>
                  <a:srgbClr val="0F19A0"/>
                </a:solidFill>
                <a:latin typeface="Roboto" pitchFamily="2" charset="0"/>
                <a:ea typeface="Roboto" pitchFamily="2" charset="0"/>
                <a:cs typeface="Arial" panose="020B0604020202020204" pitchFamily="34" charset="0"/>
              </a:rPr>
              <a:t>about it</a:t>
            </a:r>
          </a:p>
          <a:p>
            <a:pPr marL="342900" indent="-342900">
              <a:lnSpc>
                <a:spcPct val="100000"/>
              </a:lnSpc>
              <a:spcAft>
                <a:spcPts val="800"/>
              </a:spcAft>
              <a:buFont typeface="+mj-lt"/>
              <a:buAutoNum type="arabicPeriod"/>
            </a:pPr>
            <a:r>
              <a:rPr lang="en-GB" sz="1800" b="0" dirty="0">
                <a:solidFill>
                  <a:srgbClr val="0F19A0"/>
                </a:solidFill>
                <a:effectLst/>
                <a:latin typeface="Roboto" pitchFamily="2" charset="0"/>
                <a:ea typeface="Roboto" pitchFamily="2" charset="0"/>
                <a:cs typeface="Arial" panose="020B0604020202020204" pitchFamily="34" charset="0"/>
              </a:rPr>
              <a:t>Ask others to do the same!</a:t>
            </a:r>
          </a:p>
          <a:p>
            <a:pPr marL="285750" indent="-285750">
              <a:lnSpc>
                <a:spcPct val="100000"/>
              </a:lnSpc>
              <a:spcAft>
                <a:spcPts val="800"/>
              </a:spcAft>
              <a:buFont typeface="Arial" panose="020B0604020202020204" pitchFamily="34" charset="0"/>
              <a:buChar char="•"/>
            </a:pPr>
            <a:endParaRPr lang="en-GB" sz="1800" b="0" dirty="0">
              <a:solidFill>
                <a:srgbClr val="0F19A0"/>
              </a:solidFill>
              <a:effectLst/>
              <a:latin typeface="Roboto" pitchFamily="2" charset="0"/>
              <a:ea typeface="Roboto" pitchFamily="2" charset="0"/>
              <a:cs typeface="Arial" panose="020B0604020202020204" pitchFamily="34" charset="0"/>
            </a:endParaRPr>
          </a:p>
          <a:p>
            <a:pPr marL="285750" lvl="1" indent="-285750">
              <a:buFont typeface="Arial" panose="020B0604020202020204" pitchFamily="34" charset="0"/>
              <a:buChar char="•"/>
            </a:pPr>
            <a:endParaRPr lang="en-GB" b="1" dirty="0">
              <a:latin typeface="+mj-lt"/>
            </a:endParaRPr>
          </a:p>
          <a:p>
            <a:pPr marL="285750" lvl="1" indent="-285750">
              <a:buFont typeface="Arial" panose="020B0604020202020204" pitchFamily="34" charset="0"/>
              <a:buChar char="•"/>
            </a:pPr>
            <a:endParaRPr lang="en-GB" b="1" dirty="0">
              <a:latin typeface="+mj-lt"/>
            </a:endParaRPr>
          </a:p>
          <a:p>
            <a:pPr marL="285750" lvl="1" indent="-285750">
              <a:buFont typeface="Arial" panose="020B0604020202020204" pitchFamily="34" charset="0"/>
              <a:buChar char="•"/>
            </a:pPr>
            <a:endParaRPr lang="en-GB" b="1" dirty="0">
              <a:latin typeface="+mj-lt"/>
            </a:endParaRPr>
          </a:p>
        </p:txBody>
      </p:sp>
      <p:sp>
        <p:nvSpPr>
          <p:cNvPr id="14" name="Oval 13">
            <a:extLst>
              <a:ext uri="{FF2B5EF4-FFF2-40B4-BE49-F238E27FC236}">
                <a16:creationId xmlns:a16="http://schemas.microsoft.com/office/drawing/2014/main" id="{27826473-A96C-4B88-B490-1C26103051F2}"/>
              </a:ext>
            </a:extLst>
          </p:cNvPr>
          <p:cNvSpPr>
            <a:spLocks noChangeAspect="1"/>
          </p:cNvSpPr>
          <p:nvPr/>
        </p:nvSpPr>
        <p:spPr>
          <a:xfrm>
            <a:off x="1421296" y="1465600"/>
            <a:ext cx="1008000" cy="1008000"/>
          </a:xfrm>
          <a:prstGeom prst="ellipse">
            <a:avLst/>
          </a:prstGeom>
          <a:solidFill>
            <a:srgbClr val="0F19A0"/>
          </a:solidFill>
          <a:ln>
            <a:solidFill>
              <a:srgbClr val="51B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highlight>
                <a:srgbClr val="51B9AF"/>
              </a:highlight>
              <a:uLnTx/>
              <a:uFillTx/>
              <a:latin typeface="Calibri Light"/>
              <a:ea typeface="+mn-ea"/>
              <a:cs typeface="+mn-cs"/>
            </a:endParaRPr>
          </a:p>
        </p:txBody>
      </p:sp>
      <p:sp>
        <p:nvSpPr>
          <p:cNvPr id="15" name="Oval 14">
            <a:extLst>
              <a:ext uri="{FF2B5EF4-FFF2-40B4-BE49-F238E27FC236}">
                <a16:creationId xmlns:a16="http://schemas.microsoft.com/office/drawing/2014/main" id="{C66254EA-A3A9-4F5C-8623-76380990B56D}"/>
              </a:ext>
            </a:extLst>
          </p:cNvPr>
          <p:cNvSpPr>
            <a:spLocks noChangeAspect="1"/>
          </p:cNvSpPr>
          <p:nvPr/>
        </p:nvSpPr>
        <p:spPr>
          <a:xfrm>
            <a:off x="2623931" y="1465600"/>
            <a:ext cx="1008000" cy="1008000"/>
          </a:xfrm>
          <a:prstGeom prst="ellipse">
            <a:avLst/>
          </a:prstGeom>
          <a:solidFill>
            <a:srgbClr val="0F1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6" name="Oval 15">
            <a:extLst>
              <a:ext uri="{FF2B5EF4-FFF2-40B4-BE49-F238E27FC236}">
                <a16:creationId xmlns:a16="http://schemas.microsoft.com/office/drawing/2014/main" id="{D58191F2-14ED-4F83-8323-04763E5949A9}"/>
              </a:ext>
            </a:extLst>
          </p:cNvPr>
          <p:cNvSpPr>
            <a:spLocks noChangeAspect="1"/>
          </p:cNvSpPr>
          <p:nvPr/>
        </p:nvSpPr>
        <p:spPr>
          <a:xfrm>
            <a:off x="3826565" y="1465600"/>
            <a:ext cx="1008000" cy="1008000"/>
          </a:xfrm>
          <a:prstGeom prst="ellipse">
            <a:avLst/>
          </a:prstGeom>
          <a:solidFill>
            <a:srgbClr val="0F1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7" name="Oval 16">
            <a:extLst>
              <a:ext uri="{FF2B5EF4-FFF2-40B4-BE49-F238E27FC236}">
                <a16:creationId xmlns:a16="http://schemas.microsoft.com/office/drawing/2014/main" id="{ABF96B51-9824-4A66-A829-9A8A5EE2F517}"/>
              </a:ext>
            </a:extLst>
          </p:cNvPr>
          <p:cNvSpPr>
            <a:spLocks noChangeAspect="1"/>
          </p:cNvSpPr>
          <p:nvPr/>
        </p:nvSpPr>
        <p:spPr>
          <a:xfrm>
            <a:off x="1421296" y="2595348"/>
            <a:ext cx="1008000" cy="1008000"/>
          </a:xfrm>
          <a:prstGeom prst="ellipse">
            <a:avLst/>
          </a:prstGeom>
          <a:solidFill>
            <a:srgbClr val="0F1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8" name="Oval 17">
            <a:extLst>
              <a:ext uri="{FF2B5EF4-FFF2-40B4-BE49-F238E27FC236}">
                <a16:creationId xmlns:a16="http://schemas.microsoft.com/office/drawing/2014/main" id="{AE825B3C-AF78-478B-92FB-CC4B3C89BBB7}"/>
              </a:ext>
            </a:extLst>
          </p:cNvPr>
          <p:cNvSpPr>
            <a:spLocks noChangeAspect="1"/>
          </p:cNvSpPr>
          <p:nvPr/>
        </p:nvSpPr>
        <p:spPr>
          <a:xfrm>
            <a:off x="2623931" y="2595348"/>
            <a:ext cx="1008000" cy="1008000"/>
          </a:xfrm>
          <a:prstGeom prst="ellipse">
            <a:avLst/>
          </a:prstGeom>
          <a:solidFill>
            <a:srgbClr val="0F1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9EF0D249-D65B-4742-9FAB-2C1BBA45DF92}"/>
              </a:ext>
            </a:extLst>
          </p:cNvPr>
          <p:cNvSpPr>
            <a:spLocks noChangeAspect="1"/>
          </p:cNvSpPr>
          <p:nvPr/>
        </p:nvSpPr>
        <p:spPr>
          <a:xfrm>
            <a:off x="3826565" y="2595348"/>
            <a:ext cx="1008000" cy="1008000"/>
          </a:xfrm>
          <a:prstGeom prst="ellipse">
            <a:avLst/>
          </a:prstGeom>
          <a:solidFill>
            <a:srgbClr val="0F1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0" name="Oval 19">
            <a:extLst>
              <a:ext uri="{FF2B5EF4-FFF2-40B4-BE49-F238E27FC236}">
                <a16:creationId xmlns:a16="http://schemas.microsoft.com/office/drawing/2014/main" id="{EA04FC9B-2464-4F13-B01A-81AA550BF3B6}"/>
              </a:ext>
            </a:extLst>
          </p:cNvPr>
          <p:cNvSpPr>
            <a:spLocks noChangeAspect="1"/>
          </p:cNvSpPr>
          <p:nvPr/>
        </p:nvSpPr>
        <p:spPr>
          <a:xfrm>
            <a:off x="1421296" y="3725096"/>
            <a:ext cx="1008000" cy="1008000"/>
          </a:xfrm>
          <a:prstGeom prst="ellipse">
            <a:avLst/>
          </a:prstGeom>
          <a:solidFill>
            <a:srgbClr val="0F1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1" name="Oval 20">
            <a:extLst>
              <a:ext uri="{FF2B5EF4-FFF2-40B4-BE49-F238E27FC236}">
                <a16:creationId xmlns:a16="http://schemas.microsoft.com/office/drawing/2014/main" id="{64DD2287-6689-4D51-A9EA-D3CEB4FA44D5}"/>
              </a:ext>
            </a:extLst>
          </p:cNvPr>
          <p:cNvSpPr>
            <a:spLocks noChangeAspect="1"/>
          </p:cNvSpPr>
          <p:nvPr/>
        </p:nvSpPr>
        <p:spPr>
          <a:xfrm>
            <a:off x="2623931" y="3725096"/>
            <a:ext cx="1008000" cy="1008000"/>
          </a:xfrm>
          <a:prstGeom prst="ellipse">
            <a:avLst/>
          </a:prstGeom>
          <a:solidFill>
            <a:srgbClr val="0F1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2" name="Oval 21">
            <a:extLst>
              <a:ext uri="{FF2B5EF4-FFF2-40B4-BE49-F238E27FC236}">
                <a16:creationId xmlns:a16="http://schemas.microsoft.com/office/drawing/2014/main" id="{C92A8D38-E270-4D8C-A077-B327EB915450}"/>
              </a:ext>
            </a:extLst>
          </p:cNvPr>
          <p:cNvSpPr>
            <a:spLocks noChangeAspect="1"/>
          </p:cNvSpPr>
          <p:nvPr/>
        </p:nvSpPr>
        <p:spPr>
          <a:xfrm>
            <a:off x="3826565" y="3725096"/>
            <a:ext cx="1008000" cy="1008000"/>
          </a:xfrm>
          <a:prstGeom prst="ellipse">
            <a:avLst/>
          </a:prstGeom>
          <a:solidFill>
            <a:srgbClr val="0F1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5" name="Oval 24">
            <a:extLst>
              <a:ext uri="{FF2B5EF4-FFF2-40B4-BE49-F238E27FC236}">
                <a16:creationId xmlns:a16="http://schemas.microsoft.com/office/drawing/2014/main" id="{415C6A4A-A68A-4CB4-8565-BAB0A724464A}"/>
              </a:ext>
            </a:extLst>
          </p:cNvPr>
          <p:cNvSpPr>
            <a:spLocks noChangeAspect="1"/>
          </p:cNvSpPr>
          <p:nvPr/>
        </p:nvSpPr>
        <p:spPr>
          <a:xfrm>
            <a:off x="3826565" y="4854843"/>
            <a:ext cx="1008000" cy="1008000"/>
          </a:xfrm>
          <a:prstGeom prst="ellipse">
            <a:avLst/>
          </a:prstGeom>
          <a:solidFill>
            <a:srgbClr val="0F1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 name="Footer Placeholder 4">
            <a:extLst>
              <a:ext uri="{FF2B5EF4-FFF2-40B4-BE49-F238E27FC236}">
                <a16:creationId xmlns:a16="http://schemas.microsoft.com/office/drawing/2014/main" id="{38C543CD-BAAA-F511-7FDF-30700CB6B91A}"/>
              </a:ext>
            </a:extLst>
          </p:cNvPr>
          <p:cNvSpPr txBox="1">
            <a:spLocks/>
          </p:cNvSpPr>
          <p:nvPr/>
        </p:nvSpPr>
        <p:spPr>
          <a:xfrm>
            <a:off x="720000" y="6287495"/>
            <a:ext cx="3445754" cy="360000"/>
          </a:xfrm>
          <a:prstGeom prst="rect">
            <a:avLst/>
          </a:prstGeom>
        </p:spPr>
        <p:txBody>
          <a:bodyPr vert="horz" lIns="0" tIns="0" rIns="0" bIns="0" rtlCol="0" anchor="b" anchorCtr="0">
            <a:noAutofit/>
          </a:bodyPr>
          <a:lstStyle>
            <a:lvl1pPr marL="0" indent="0" algn="l" defTabSz="914400" rtl="0" eaLnBrk="1" latinLnBrk="0" hangingPunct="1">
              <a:lnSpc>
                <a:spcPts val="2000"/>
              </a:lnSpc>
              <a:spcBef>
                <a:spcPts val="0"/>
              </a:spcBef>
              <a:spcAft>
                <a:spcPts val="1200"/>
              </a:spcAft>
              <a:buFont typeface="Arial" panose="020B0604020202020204" pitchFamily="34" charset="0"/>
              <a:buNone/>
              <a:defRPr sz="2000" b="1" kern="1200">
                <a:solidFill>
                  <a:schemeClr val="bg1"/>
                </a:solidFill>
                <a:latin typeface="+mj-lt"/>
                <a:ea typeface="+mn-ea"/>
                <a:cs typeface="+mn-cs"/>
              </a:defRPr>
            </a:lvl1pPr>
            <a:lvl2pPr marL="0" indent="0" algn="l" defTabSz="914400" rtl="0" eaLnBrk="1" latinLnBrk="0" hangingPunct="1">
              <a:lnSpc>
                <a:spcPts val="2000"/>
              </a:lnSpc>
              <a:spcBef>
                <a:spcPts val="0"/>
              </a:spcBef>
              <a:spcAft>
                <a:spcPts val="1200"/>
              </a:spcAft>
              <a:buFont typeface="Arial" panose="020B0604020202020204" pitchFamily="34" charset="0"/>
              <a:buNone/>
              <a:defRPr sz="1800" kern="1200">
                <a:solidFill>
                  <a:schemeClr val="bg2"/>
                </a:solidFill>
                <a:latin typeface="+mn-lt"/>
                <a:ea typeface="+mn-ea"/>
                <a:cs typeface="+mn-cs"/>
              </a:defRPr>
            </a:lvl2pPr>
            <a:lvl3pPr marL="288000" indent="-288000" algn="l" defTabSz="914400" rtl="0" eaLnBrk="1" latinLnBrk="0" hangingPunct="1">
              <a:lnSpc>
                <a:spcPts val="2000"/>
              </a:lnSpc>
              <a:spcBef>
                <a:spcPts val="0"/>
              </a:spcBef>
              <a:spcAft>
                <a:spcPts val="1200"/>
              </a:spcAft>
              <a:buClr>
                <a:schemeClr val="tx2"/>
              </a:buClr>
              <a:buSzPct val="100000"/>
              <a:buFont typeface="Wingdings" panose="05000000000000000000" pitchFamily="2" charset="2"/>
              <a:buChar char=""/>
              <a:defRPr sz="1800" kern="1200">
                <a:solidFill>
                  <a:schemeClr val="bg2"/>
                </a:solidFill>
                <a:latin typeface="+mn-lt"/>
                <a:ea typeface="+mn-ea"/>
                <a:cs typeface="+mn-cs"/>
              </a:defRPr>
            </a:lvl3pPr>
            <a:lvl4pPr marL="0" indent="0" algn="l" defTabSz="914400" rtl="0" eaLnBrk="1" latinLnBrk="0" hangingPunct="1">
              <a:lnSpc>
                <a:spcPts val="2200"/>
              </a:lnSpc>
              <a:spcBef>
                <a:spcPts val="0"/>
              </a:spcBef>
              <a:spcAft>
                <a:spcPts val="1200"/>
              </a:spcAft>
              <a:buFont typeface="Arial" panose="020B0604020202020204" pitchFamily="34" charset="0"/>
              <a:buNone/>
              <a:defRPr sz="2100" b="1" kern="1200">
                <a:solidFill>
                  <a:schemeClr val="tx2"/>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500" b="1" kern="1200">
                <a:solidFill>
                  <a:schemeClr val="accent3"/>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0"/>
              </a:spcBef>
              <a:spcAft>
                <a:spcPts val="120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0F19A0"/>
                </a:solidFill>
                <a:effectLst/>
                <a:uLnTx/>
                <a:uFillTx/>
                <a:latin typeface="Roboto" pitchFamily="2" charset="0"/>
                <a:ea typeface="Roboto" pitchFamily="2" charset="0"/>
                <a:cs typeface="+mn-cs"/>
              </a:rPr>
              <a:t>Join the conversation at #TalkMoney</a:t>
            </a:r>
          </a:p>
        </p:txBody>
      </p:sp>
      <p:pic>
        <p:nvPicPr>
          <p:cNvPr id="5" name="Picture 4" descr="A blue and pink text on a black background&#10;&#10;Description automatically generated with medium confidence">
            <a:extLst>
              <a:ext uri="{FF2B5EF4-FFF2-40B4-BE49-F238E27FC236}">
                <a16:creationId xmlns:a16="http://schemas.microsoft.com/office/drawing/2014/main" id="{4B108D86-5222-F830-EEF8-53D21D8D0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0583" y="5752323"/>
            <a:ext cx="1375341" cy="895172"/>
          </a:xfrm>
          <a:prstGeom prst="rect">
            <a:avLst/>
          </a:prstGeom>
        </p:spPr>
      </p:pic>
      <p:pic>
        <p:nvPicPr>
          <p:cNvPr id="6" name="Picture 5" descr="A logo with blue text&#10;&#10;Description automatically generated">
            <a:extLst>
              <a:ext uri="{FF2B5EF4-FFF2-40B4-BE49-F238E27FC236}">
                <a16:creationId xmlns:a16="http://schemas.microsoft.com/office/drawing/2014/main" id="{6A6F3643-EC77-5E24-F281-83EFF0647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4996" y="5225857"/>
            <a:ext cx="2755557" cy="1948104"/>
          </a:xfrm>
          <a:prstGeom prst="rect">
            <a:avLst/>
          </a:prstGeom>
        </p:spPr>
      </p:pic>
    </p:spTree>
    <p:extLst>
      <p:ext uri="{BB962C8B-B14F-4D97-AF65-F5344CB8AC3E}">
        <p14:creationId xmlns:p14="http://schemas.microsoft.com/office/powerpoint/2010/main" val="203309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sp>
        <p:nvSpPr>
          <p:cNvPr id="20" name="Content Placeholder 2">
            <a:extLst>
              <a:ext uri="{FF2B5EF4-FFF2-40B4-BE49-F238E27FC236}">
                <a16:creationId xmlns:a16="http://schemas.microsoft.com/office/drawing/2014/main" id="{C8FF035E-0CFB-4826-8A92-D46683896091}"/>
              </a:ext>
            </a:extLst>
          </p:cNvPr>
          <p:cNvSpPr>
            <a:spLocks noGrp="1"/>
          </p:cNvSpPr>
          <p:nvPr>
            <p:ph idx="1"/>
          </p:nvPr>
        </p:nvSpPr>
        <p:spPr>
          <a:xfrm>
            <a:off x="1251496" y="1908896"/>
            <a:ext cx="4844504" cy="4423504"/>
          </a:xfrm>
        </p:spPr>
        <p:txBody>
          <a:bodyPr>
            <a:noAutofit/>
          </a:bodyPr>
          <a:lstStyle/>
          <a:p>
            <a:pPr marL="358775" lvl="2" indent="-358775">
              <a:lnSpc>
                <a:spcPct val="100000"/>
              </a:lnSpc>
              <a:spcAft>
                <a:spcPts val="4200"/>
              </a:spcAft>
              <a:buClr>
                <a:schemeClr val="bg2"/>
              </a:buClr>
              <a:buSzPct val="90000"/>
              <a:buFont typeface="+mj-lt"/>
              <a:buAutoNum type="arabicPeriod"/>
              <a:defRPr/>
            </a:pPr>
            <a:r>
              <a:rPr lang="en-GB" sz="2000" b="1" dirty="0">
                <a:solidFill>
                  <a:schemeClr val="bg2"/>
                </a:solidFill>
              </a:rPr>
              <a:t>Taking control of your money </a:t>
            </a:r>
            <a:r>
              <a:rPr lang="en-GB" sz="2000" dirty="0">
                <a:solidFill>
                  <a:schemeClr val="bg2"/>
                </a:solidFill>
              </a:rPr>
              <a:t>(Prioritise bills, talk to creditors, do a budget plan)</a:t>
            </a:r>
          </a:p>
          <a:p>
            <a:pPr marL="358775" lvl="2" indent="-358775">
              <a:lnSpc>
                <a:spcPct val="100000"/>
              </a:lnSpc>
              <a:spcAft>
                <a:spcPts val="4200"/>
              </a:spcAft>
              <a:buClr>
                <a:schemeClr val="bg2"/>
              </a:buClr>
              <a:buSzPct val="90000"/>
              <a:buFont typeface="+mj-lt"/>
              <a:buAutoNum type="arabicPeriod"/>
              <a:defRPr/>
            </a:pPr>
            <a:r>
              <a:rPr lang="en-GB" sz="2000" b="1" dirty="0">
                <a:solidFill>
                  <a:schemeClr val="bg2"/>
                </a:solidFill>
              </a:rPr>
              <a:t>Get the money you’re entitled to </a:t>
            </a:r>
            <a:r>
              <a:rPr lang="en-GB" sz="2000" dirty="0">
                <a:solidFill>
                  <a:schemeClr val="bg2"/>
                </a:solidFill>
              </a:rPr>
              <a:t>(Being paid correctly, Benefits calculator)</a:t>
            </a:r>
          </a:p>
          <a:p>
            <a:pPr marL="358775" lvl="2" indent="-358775">
              <a:lnSpc>
                <a:spcPct val="100000"/>
              </a:lnSpc>
              <a:spcAft>
                <a:spcPts val="4200"/>
              </a:spcAft>
              <a:buClr>
                <a:schemeClr val="bg2"/>
              </a:buClr>
              <a:buSzPct val="90000"/>
              <a:buFont typeface="+mj-lt"/>
              <a:buAutoNum type="arabicPeriod"/>
              <a:defRPr/>
            </a:pPr>
            <a:r>
              <a:rPr lang="en-GB" sz="2000" b="1" dirty="0">
                <a:solidFill>
                  <a:schemeClr val="bg2"/>
                </a:solidFill>
              </a:rPr>
              <a:t>Plan for the unexpected </a:t>
            </a:r>
            <a:r>
              <a:rPr lang="en-GB" sz="2000" dirty="0">
                <a:solidFill>
                  <a:schemeClr val="bg2"/>
                </a:solidFill>
              </a:rPr>
              <a:t>(Death, divorce, scams)</a:t>
            </a:r>
          </a:p>
          <a:p>
            <a:pPr marL="358775" lvl="2" indent="-358775">
              <a:lnSpc>
                <a:spcPct val="100000"/>
              </a:lnSpc>
              <a:spcAft>
                <a:spcPts val="3600"/>
              </a:spcAft>
              <a:buClr>
                <a:schemeClr val="bg2"/>
              </a:buClr>
              <a:buSzPct val="90000"/>
              <a:buFont typeface="+mj-lt"/>
              <a:buAutoNum type="arabicPeriod"/>
              <a:defRPr/>
            </a:pPr>
            <a:r>
              <a:rPr lang="en-GB" sz="2000" b="1" dirty="0">
                <a:solidFill>
                  <a:schemeClr val="bg2"/>
                </a:solidFill>
              </a:rPr>
              <a:t>Secure your future </a:t>
            </a:r>
            <a:r>
              <a:rPr lang="en-GB" sz="2000" dirty="0">
                <a:solidFill>
                  <a:schemeClr val="bg2"/>
                </a:solidFill>
              </a:rPr>
              <a:t>(Save for the long term, save for retirement)</a:t>
            </a:r>
          </a:p>
          <a:p>
            <a:pPr lvl="2">
              <a:lnSpc>
                <a:spcPct val="100000"/>
              </a:lnSpc>
              <a:spcAft>
                <a:spcPts val="3600"/>
              </a:spcAft>
              <a:buClr>
                <a:schemeClr val="bg2"/>
              </a:buClr>
              <a:buSzPct val="90000"/>
              <a:defRPr/>
            </a:pPr>
            <a:endParaRPr lang="en-GB" sz="2100" dirty="0">
              <a:solidFill>
                <a:schemeClr val="bg2"/>
              </a:solidFill>
            </a:endParaRPr>
          </a:p>
          <a:p>
            <a:pPr lvl="2">
              <a:lnSpc>
                <a:spcPct val="120000"/>
              </a:lnSpc>
              <a:spcAft>
                <a:spcPts val="0"/>
              </a:spcAft>
              <a:buClr>
                <a:schemeClr val="bg2"/>
              </a:buClr>
              <a:buSzPct val="90000"/>
              <a:defRPr/>
            </a:pPr>
            <a:endParaRPr lang="en-US" sz="2100" dirty="0">
              <a:solidFill>
                <a:schemeClr val="bg2"/>
              </a:solidFill>
            </a:endParaRPr>
          </a:p>
        </p:txBody>
      </p:sp>
      <p:pic>
        <p:nvPicPr>
          <p:cNvPr id="25" name="Picture 24">
            <a:extLst>
              <a:ext uri="{FF2B5EF4-FFF2-40B4-BE49-F238E27FC236}">
                <a16:creationId xmlns:a16="http://schemas.microsoft.com/office/drawing/2014/main" id="{4832AF2B-F6BA-4A54-BB05-0D553F932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140" y="463719"/>
            <a:ext cx="2048260" cy="651511"/>
          </a:xfrm>
          <a:prstGeom prst="rect">
            <a:avLst/>
          </a:prstGeom>
        </p:spPr>
      </p:pic>
      <p:pic>
        <p:nvPicPr>
          <p:cNvPr id="8" name="Picture 7">
            <a:extLst>
              <a:ext uri="{FF2B5EF4-FFF2-40B4-BE49-F238E27FC236}">
                <a16:creationId xmlns:a16="http://schemas.microsoft.com/office/drawing/2014/main" id="{2E55AE50-063B-4516-B6E4-2ED43F19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609" y="228291"/>
            <a:ext cx="2048260" cy="651511"/>
          </a:xfrm>
          <a:prstGeom prst="rect">
            <a:avLst/>
          </a:prstGeom>
        </p:spPr>
      </p:pic>
      <p:sp>
        <p:nvSpPr>
          <p:cNvPr id="10" name="Title 1">
            <a:extLst>
              <a:ext uri="{FF2B5EF4-FFF2-40B4-BE49-F238E27FC236}">
                <a16:creationId xmlns:a16="http://schemas.microsoft.com/office/drawing/2014/main" id="{BCC5FB18-EC24-45A5-A386-EAF5CDBE13E1}"/>
              </a:ext>
            </a:extLst>
          </p:cNvPr>
          <p:cNvSpPr>
            <a:spLocks noGrp="1"/>
          </p:cNvSpPr>
          <p:nvPr>
            <p:ph type="title"/>
          </p:nvPr>
        </p:nvSpPr>
        <p:spPr>
          <a:xfrm>
            <a:off x="613098" y="291529"/>
            <a:ext cx="6210741" cy="1167620"/>
          </a:xfrm>
        </p:spPr>
        <p:txBody>
          <a:bodyPr>
            <a:normAutofit fontScale="90000"/>
          </a:bodyPr>
          <a:lstStyle/>
          <a:p>
            <a:pPr algn="ctr"/>
            <a:r>
              <a:rPr lang="en-US" dirty="0"/>
              <a:t>Summary Steps to Financial Wellbeing</a:t>
            </a:r>
            <a:endParaRPr lang="en-GB" sz="1800" dirty="0"/>
          </a:p>
        </p:txBody>
      </p:sp>
      <p:pic>
        <p:nvPicPr>
          <p:cNvPr id="3" name="Picture 2">
            <a:extLst>
              <a:ext uri="{FF2B5EF4-FFF2-40B4-BE49-F238E27FC236}">
                <a16:creationId xmlns:a16="http://schemas.microsoft.com/office/drawing/2014/main" id="{9F7907E9-353B-A75B-9F8A-268DEA6B9E13}"/>
              </a:ext>
            </a:extLst>
          </p:cNvPr>
          <p:cNvPicPr>
            <a:picLocks noChangeAspect="1"/>
          </p:cNvPicPr>
          <p:nvPr/>
        </p:nvPicPr>
        <p:blipFill>
          <a:blip r:embed="rId4"/>
          <a:stretch>
            <a:fillRect/>
          </a:stretch>
        </p:blipFill>
        <p:spPr>
          <a:xfrm>
            <a:off x="6236043" y="2025820"/>
            <a:ext cx="5715000" cy="2990850"/>
          </a:xfrm>
          <a:prstGeom prst="rect">
            <a:avLst/>
          </a:prstGeom>
        </p:spPr>
      </p:pic>
      <p:sp>
        <p:nvSpPr>
          <p:cNvPr id="4" name="TextBox 3">
            <a:extLst>
              <a:ext uri="{FF2B5EF4-FFF2-40B4-BE49-F238E27FC236}">
                <a16:creationId xmlns:a16="http://schemas.microsoft.com/office/drawing/2014/main" id="{9037F887-449C-AAAC-AF31-0B0A3E50B70C}"/>
              </a:ext>
            </a:extLst>
          </p:cNvPr>
          <p:cNvSpPr txBox="1"/>
          <p:nvPr/>
        </p:nvSpPr>
        <p:spPr>
          <a:xfrm>
            <a:off x="6573795" y="5395784"/>
            <a:ext cx="4934464" cy="646331"/>
          </a:xfrm>
          <a:prstGeom prst="rect">
            <a:avLst/>
          </a:prstGeom>
          <a:noFill/>
        </p:spPr>
        <p:txBody>
          <a:bodyPr wrap="square" rtlCol="0">
            <a:spAutoFit/>
          </a:bodyPr>
          <a:lstStyle/>
          <a:p>
            <a:r>
              <a:rPr lang="en-GB" dirty="0">
                <a:solidFill>
                  <a:srgbClr val="3333FF"/>
                </a:solidFill>
              </a:rPr>
              <a:t>Remember to #talkmoney with your family, friends and colleagues</a:t>
            </a:r>
          </a:p>
        </p:txBody>
      </p:sp>
    </p:spTree>
    <p:extLst>
      <p:ext uri="{BB962C8B-B14F-4D97-AF65-F5344CB8AC3E}">
        <p14:creationId xmlns:p14="http://schemas.microsoft.com/office/powerpoint/2010/main" val="3466439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59305C-4A18-4BA8-88DE-C15AE302AD8C}"/>
              </a:ext>
            </a:extLst>
          </p:cNvPr>
          <p:cNvSpPr>
            <a:spLocks noGrp="1"/>
          </p:cNvSpPr>
          <p:nvPr>
            <p:ph type="sldNum" sz="quarter" idx="12"/>
          </p:nvPr>
        </p:nvSpPr>
        <p:spPr/>
        <p:txBody>
          <a:bodyPr/>
          <a:lstStyle/>
          <a:p>
            <a:fld id="{85452B25-2BA5-41FF-9718-90E0D58FDD67}" type="slidenum">
              <a:rPr lang="en-GB" smtClean="0"/>
              <a:pPr/>
              <a:t>26</a:t>
            </a:fld>
            <a:endParaRPr lang="en-GB" dirty="0"/>
          </a:p>
        </p:txBody>
      </p:sp>
      <p:sp>
        <p:nvSpPr>
          <p:cNvPr id="4" name="Title 3">
            <a:extLst>
              <a:ext uri="{FF2B5EF4-FFF2-40B4-BE49-F238E27FC236}">
                <a16:creationId xmlns:a16="http://schemas.microsoft.com/office/drawing/2014/main" id="{36CBA484-59E1-4063-AB37-68DE3990D1BE}"/>
              </a:ext>
            </a:extLst>
          </p:cNvPr>
          <p:cNvSpPr>
            <a:spLocks noGrp="1"/>
          </p:cNvSpPr>
          <p:nvPr>
            <p:ph type="ctrTitle"/>
          </p:nvPr>
        </p:nvSpPr>
        <p:spPr>
          <a:xfrm>
            <a:off x="432000" y="997527"/>
            <a:ext cx="11349576" cy="4355230"/>
          </a:xfrm>
        </p:spPr>
        <p:txBody>
          <a:bodyPr>
            <a:normAutofit/>
          </a:bodyPr>
          <a:lstStyle/>
          <a:p>
            <a:r>
              <a:rPr lang="en-GB" dirty="0"/>
              <a:t>Thank you for listening, any questions?</a:t>
            </a:r>
            <a:br>
              <a:rPr lang="en-GB" dirty="0"/>
            </a:br>
            <a:br>
              <a:rPr lang="en-GB" dirty="0"/>
            </a:br>
            <a:br>
              <a:rPr lang="en-GB" dirty="0"/>
            </a:br>
            <a:r>
              <a:rPr lang="en-GB" sz="3100" dirty="0"/>
              <a:t>www.moneyhelper.org.uk</a:t>
            </a:r>
          </a:p>
        </p:txBody>
      </p:sp>
      <p:sp>
        <p:nvSpPr>
          <p:cNvPr id="2" name="Footer Placeholder 1">
            <a:extLst>
              <a:ext uri="{FF2B5EF4-FFF2-40B4-BE49-F238E27FC236}">
                <a16:creationId xmlns:a16="http://schemas.microsoft.com/office/drawing/2014/main" id="{2343982B-7E79-855F-5FEE-4C9415393D3D}"/>
              </a:ext>
            </a:extLst>
          </p:cNvPr>
          <p:cNvSpPr>
            <a:spLocks noGrp="1"/>
          </p:cNvSpPr>
          <p:nvPr>
            <p:ph type="ftr" sz="quarter" idx="11"/>
          </p:nvPr>
        </p:nvSpPr>
        <p:spPr/>
        <p:txBody>
          <a:bodyPr/>
          <a:lstStyle/>
          <a:p>
            <a:r>
              <a:rPr lang="en-GB" dirty="0"/>
              <a:t>www.moneyhelper.org.uk</a:t>
            </a:r>
          </a:p>
        </p:txBody>
      </p:sp>
    </p:spTree>
    <p:extLst>
      <p:ext uri="{BB962C8B-B14F-4D97-AF65-F5344CB8AC3E}">
        <p14:creationId xmlns:p14="http://schemas.microsoft.com/office/powerpoint/2010/main" val="76979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847622-E313-4F1F-8767-C464957A77D8}"/>
              </a:ext>
            </a:extLst>
          </p:cNvPr>
          <p:cNvSpPr>
            <a:spLocks noGrp="1"/>
          </p:cNvSpPr>
          <p:nvPr>
            <p:ph type="ftr" sz="quarter" idx="4294967295"/>
          </p:nvPr>
        </p:nvSpPr>
        <p:spPr>
          <a:xfrm>
            <a:off x="2783840" y="6373178"/>
            <a:ext cx="484028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UK</a:t>
            </a:r>
          </a:p>
        </p:txBody>
      </p:sp>
    </p:spTree>
    <p:extLst>
      <p:ext uri="{BB962C8B-B14F-4D97-AF65-F5344CB8AC3E}">
        <p14:creationId xmlns:p14="http://schemas.microsoft.com/office/powerpoint/2010/main" val="67998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Rounded Corners 12">
            <a:extLst>
              <a:ext uri="{FF2B5EF4-FFF2-40B4-BE49-F238E27FC236}">
                <a16:creationId xmlns:a16="http://schemas.microsoft.com/office/drawing/2014/main" id="{72A5B84F-5E46-4940-AB27-D81E9950163B}"/>
              </a:ext>
            </a:extLst>
          </p:cNvPr>
          <p:cNvSpPr/>
          <p:nvPr/>
        </p:nvSpPr>
        <p:spPr>
          <a:xfrm>
            <a:off x="4811447" y="2563826"/>
            <a:ext cx="2073833" cy="1748950"/>
          </a:xfrm>
          <a:prstGeom prst="roundRect">
            <a:avLst>
              <a:gd name="adj" fmla="val 0"/>
            </a:avLst>
          </a:prstGeom>
          <a:solidFill>
            <a:srgbClr val="1439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Rounded Corners 12">
            <a:extLst>
              <a:ext uri="{FF2B5EF4-FFF2-40B4-BE49-F238E27FC236}">
                <a16:creationId xmlns:a16="http://schemas.microsoft.com/office/drawing/2014/main" id="{7B26866D-2D74-E247-BE27-D96EB3842C05}"/>
              </a:ext>
            </a:extLst>
          </p:cNvPr>
          <p:cNvSpPr/>
          <p:nvPr/>
        </p:nvSpPr>
        <p:spPr>
          <a:xfrm>
            <a:off x="452485" y="2572199"/>
            <a:ext cx="2073833" cy="3323987"/>
          </a:xfrm>
          <a:prstGeom prst="roundRect">
            <a:avLst>
              <a:gd name="adj" fmla="val 0"/>
            </a:avLst>
          </a:prstGeom>
          <a:solidFill>
            <a:srgbClr val="1439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Rounded Corners 12">
            <a:extLst>
              <a:ext uri="{FF2B5EF4-FFF2-40B4-BE49-F238E27FC236}">
                <a16:creationId xmlns:a16="http://schemas.microsoft.com/office/drawing/2014/main" id="{F1135A07-EB42-1847-831B-D864106D0F06}"/>
              </a:ext>
            </a:extLst>
          </p:cNvPr>
          <p:cNvSpPr/>
          <p:nvPr/>
        </p:nvSpPr>
        <p:spPr>
          <a:xfrm>
            <a:off x="6961327" y="2572201"/>
            <a:ext cx="2073833" cy="2429447"/>
          </a:xfrm>
          <a:prstGeom prst="roundRect">
            <a:avLst>
              <a:gd name="adj" fmla="val 0"/>
            </a:avLst>
          </a:prstGeom>
          <a:solidFill>
            <a:srgbClr val="1439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Rounded Corners 12">
            <a:extLst>
              <a:ext uri="{FF2B5EF4-FFF2-40B4-BE49-F238E27FC236}">
                <a16:creationId xmlns:a16="http://schemas.microsoft.com/office/drawing/2014/main" id="{AE6265ED-1CBA-1444-88DB-CBDBE713E5C3}"/>
              </a:ext>
            </a:extLst>
          </p:cNvPr>
          <p:cNvSpPr/>
          <p:nvPr/>
        </p:nvSpPr>
        <p:spPr>
          <a:xfrm>
            <a:off x="9133701" y="2572201"/>
            <a:ext cx="2073833" cy="2949235"/>
          </a:xfrm>
          <a:prstGeom prst="roundRect">
            <a:avLst>
              <a:gd name="adj" fmla="val 0"/>
            </a:avLst>
          </a:prstGeom>
          <a:solidFill>
            <a:srgbClr val="1439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Rounded Corners 12">
            <a:extLst>
              <a:ext uri="{FF2B5EF4-FFF2-40B4-BE49-F238E27FC236}">
                <a16:creationId xmlns:a16="http://schemas.microsoft.com/office/drawing/2014/main" id="{9236467E-4E42-A94F-9B28-133AE133CF0D}"/>
              </a:ext>
            </a:extLst>
          </p:cNvPr>
          <p:cNvSpPr/>
          <p:nvPr/>
        </p:nvSpPr>
        <p:spPr>
          <a:xfrm>
            <a:off x="2639164" y="2563826"/>
            <a:ext cx="2073833" cy="2880000"/>
          </a:xfrm>
          <a:prstGeom prst="roundRect">
            <a:avLst>
              <a:gd name="adj" fmla="val 0"/>
            </a:avLst>
          </a:prstGeom>
          <a:solidFill>
            <a:srgbClr val="1439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F3BDEFCD-0C3E-4398-9B9C-C94B82134ECA}"/>
              </a:ext>
            </a:extLst>
          </p:cNvPr>
          <p:cNvSpPr/>
          <p:nvPr/>
        </p:nvSpPr>
        <p:spPr>
          <a:xfrm>
            <a:off x="9139372" y="1451004"/>
            <a:ext cx="2073833" cy="1040761"/>
          </a:xfrm>
          <a:prstGeom prst="roundRect">
            <a:avLst>
              <a:gd name="adj" fmla="val 0"/>
            </a:avLst>
          </a:prstGeom>
          <a:solidFill>
            <a:srgbClr val="00A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Rounded Corners 31">
            <a:extLst>
              <a:ext uri="{FF2B5EF4-FFF2-40B4-BE49-F238E27FC236}">
                <a16:creationId xmlns:a16="http://schemas.microsoft.com/office/drawing/2014/main" id="{78ED8802-5B48-4A7B-AC2E-CC8F38BEEEF8}"/>
              </a:ext>
            </a:extLst>
          </p:cNvPr>
          <p:cNvSpPr/>
          <p:nvPr/>
        </p:nvSpPr>
        <p:spPr>
          <a:xfrm>
            <a:off x="6976355" y="1451005"/>
            <a:ext cx="2073833" cy="1040761"/>
          </a:xfrm>
          <a:prstGeom prst="roundRect">
            <a:avLst>
              <a:gd name="adj" fmla="val 0"/>
            </a:avLst>
          </a:prstGeom>
          <a:solidFill>
            <a:srgbClr val="00A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Rounded Corners 32">
            <a:extLst>
              <a:ext uri="{FF2B5EF4-FFF2-40B4-BE49-F238E27FC236}">
                <a16:creationId xmlns:a16="http://schemas.microsoft.com/office/drawing/2014/main" id="{2AEB30F0-85F7-4679-A297-70F3706AFF7A}"/>
              </a:ext>
            </a:extLst>
          </p:cNvPr>
          <p:cNvSpPr/>
          <p:nvPr/>
        </p:nvSpPr>
        <p:spPr>
          <a:xfrm>
            <a:off x="458187" y="1451004"/>
            <a:ext cx="2073833" cy="1040761"/>
          </a:xfrm>
          <a:prstGeom prst="roundRect">
            <a:avLst>
              <a:gd name="adj" fmla="val 0"/>
            </a:avLst>
          </a:prstGeom>
          <a:solidFill>
            <a:srgbClr val="00A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C868E2F9-BEAA-4A6A-873D-8C99065F2A35}"/>
              </a:ext>
            </a:extLst>
          </p:cNvPr>
          <p:cNvSpPr/>
          <p:nvPr/>
        </p:nvSpPr>
        <p:spPr>
          <a:xfrm>
            <a:off x="4814298" y="1451004"/>
            <a:ext cx="2073833" cy="1040761"/>
          </a:xfrm>
          <a:prstGeom prst="roundRect">
            <a:avLst>
              <a:gd name="adj" fmla="val 0"/>
            </a:avLst>
          </a:prstGeom>
          <a:solidFill>
            <a:srgbClr val="00A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sp>
        <p:nvSpPr>
          <p:cNvPr id="10" name="Title 1">
            <a:extLst>
              <a:ext uri="{FF2B5EF4-FFF2-40B4-BE49-F238E27FC236}">
                <a16:creationId xmlns:a16="http://schemas.microsoft.com/office/drawing/2014/main" id="{BCC5FB18-EC24-45A5-A386-EAF5CDBE13E1}"/>
              </a:ext>
            </a:extLst>
          </p:cNvPr>
          <p:cNvSpPr>
            <a:spLocks noGrp="1"/>
          </p:cNvSpPr>
          <p:nvPr>
            <p:ph type="title"/>
          </p:nvPr>
        </p:nvSpPr>
        <p:spPr>
          <a:xfrm>
            <a:off x="432000" y="479685"/>
            <a:ext cx="10934075" cy="623147"/>
          </a:xfrm>
        </p:spPr>
        <p:txBody>
          <a:bodyPr/>
          <a:lstStyle/>
          <a:p>
            <a:r>
              <a:rPr lang="en-GB" dirty="0"/>
              <a:t>We have five core functions</a:t>
            </a:r>
          </a:p>
        </p:txBody>
      </p:sp>
      <p:sp>
        <p:nvSpPr>
          <p:cNvPr id="13" name="Rectangle: Rounded Corners 12">
            <a:extLst>
              <a:ext uri="{FF2B5EF4-FFF2-40B4-BE49-F238E27FC236}">
                <a16:creationId xmlns:a16="http://schemas.microsoft.com/office/drawing/2014/main" id="{8C17C45B-5AB2-41A6-80E9-1F536BC89C32}"/>
              </a:ext>
            </a:extLst>
          </p:cNvPr>
          <p:cNvSpPr/>
          <p:nvPr/>
        </p:nvSpPr>
        <p:spPr>
          <a:xfrm>
            <a:off x="2639164" y="1451004"/>
            <a:ext cx="2073833" cy="1040761"/>
          </a:xfrm>
          <a:prstGeom prst="roundRect">
            <a:avLst>
              <a:gd name="adj" fmla="val 0"/>
            </a:avLst>
          </a:prstGeom>
          <a:solidFill>
            <a:srgbClr val="00A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383E8EDB-EFC2-4FCC-8999-5913F7E3E9C9}"/>
              </a:ext>
            </a:extLst>
          </p:cNvPr>
          <p:cNvSpPr txBox="1"/>
          <p:nvPr/>
        </p:nvSpPr>
        <p:spPr>
          <a:xfrm>
            <a:off x="2730111" y="1542155"/>
            <a:ext cx="18919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Pensions guidance</a:t>
            </a:r>
          </a:p>
        </p:txBody>
      </p:sp>
      <p:sp>
        <p:nvSpPr>
          <p:cNvPr id="19" name="TextBox 18">
            <a:extLst>
              <a:ext uri="{FF2B5EF4-FFF2-40B4-BE49-F238E27FC236}">
                <a16:creationId xmlns:a16="http://schemas.microsoft.com/office/drawing/2014/main" id="{0986FEC6-4F6B-43FE-8F7A-DBF8D9AFC987}"/>
              </a:ext>
            </a:extLst>
          </p:cNvPr>
          <p:cNvSpPr txBox="1"/>
          <p:nvPr/>
        </p:nvSpPr>
        <p:spPr>
          <a:xfrm>
            <a:off x="4763693" y="1568919"/>
            <a:ext cx="21693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Debt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advice</a:t>
            </a:r>
          </a:p>
        </p:txBody>
      </p:sp>
      <p:sp>
        <p:nvSpPr>
          <p:cNvPr id="21" name="TextBox 20">
            <a:extLst>
              <a:ext uri="{FF2B5EF4-FFF2-40B4-BE49-F238E27FC236}">
                <a16:creationId xmlns:a16="http://schemas.microsoft.com/office/drawing/2014/main" id="{56BDA717-5BF8-4094-8928-EFA7CB1C2BB7}"/>
              </a:ext>
            </a:extLst>
          </p:cNvPr>
          <p:cNvSpPr txBox="1"/>
          <p:nvPr/>
        </p:nvSpPr>
        <p:spPr>
          <a:xfrm>
            <a:off x="642523" y="1529333"/>
            <a:ext cx="17935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Money guidance</a:t>
            </a:r>
          </a:p>
        </p:txBody>
      </p:sp>
      <p:sp>
        <p:nvSpPr>
          <p:cNvPr id="23" name="TextBox 22">
            <a:extLst>
              <a:ext uri="{FF2B5EF4-FFF2-40B4-BE49-F238E27FC236}">
                <a16:creationId xmlns:a16="http://schemas.microsoft.com/office/drawing/2014/main" id="{94BB66AD-A982-4F5D-82B9-439F0D63A200}"/>
              </a:ext>
            </a:extLst>
          </p:cNvPr>
          <p:cNvSpPr txBox="1"/>
          <p:nvPr/>
        </p:nvSpPr>
        <p:spPr>
          <a:xfrm>
            <a:off x="7062964" y="1564261"/>
            <a:ext cx="19006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Consumer protection</a:t>
            </a:r>
          </a:p>
        </p:txBody>
      </p:sp>
      <p:sp>
        <p:nvSpPr>
          <p:cNvPr id="25" name="TextBox 24">
            <a:extLst>
              <a:ext uri="{FF2B5EF4-FFF2-40B4-BE49-F238E27FC236}">
                <a16:creationId xmlns:a16="http://schemas.microsoft.com/office/drawing/2014/main" id="{287EC9D9-C5B6-4409-8B94-BDE786D73A34}"/>
              </a:ext>
            </a:extLst>
          </p:cNvPr>
          <p:cNvSpPr txBox="1"/>
          <p:nvPr/>
        </p:nvSpPr>
        <p:spPr>
          <a:xfrm>
            <a:off x="9521905" y="1735194"/>
            <a:ext cx="13087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Strategy</a:t>
            </a:r>
          </a:p>
        </p:txBody>
      </p:sp>
      <p:sp>
        <p:nvSpPr>
          <p:cNvPr id="2" name="Rectangle 1">
            <a:extLst>
              <a:ext uri="{FF2B5EF4-FFF2-40B4-BE49-F238E27FC236}">
                <a16:creationId xmlns:a16="http://schemas.microsoft.com/office/drawing/2014/main" id="{3EE6CBA1-2640-44E3-B8A1-B63A93C450EC}"/>
              </a:ext>
            </a:extLst>
          </p:cNvPr>
          <p:cNvSpPr/>
          <p:nvPr/>
        </p:nvSpPr>
        <p:spPr>
          <a:xfrm>
            <a:off x="2626957" y="2604617"/>
            <a:ext cx="2086040" cy="30931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B0C0C"/>
                </a:solidFill>
                <a:effectLst/>
                <a:uLnTx/>
                <a:uFillTx/>
                <a:latin typeface="Calibri"/>
                <a:ea typeface="+mn-ea"/>
                <a:cs typeface="+mn-cs"/>
              </a:rPr>
              <a:t>We provide information to people about </a:t>
            </a:r>
            <a:r>
              <a:rPr kumimoji="0" lang="en-GB" sz="1500" b="1" i="0" u="none" strike="noStrike" kern="1200" cap="none" spc="0" normalizeH="0" baseline="0" noProof="0" dirty="0">
                <a:ln>
                  <a:noFill/>
                </a:ln>
                <a:solidFill>
                  <a:srgbClr val="8A1C7C"/>
                </a:solidFill>
                <a:effectLst/>
                <a:uLnTx/>
                <a:uFillTx/>
                <a:latin typeface="Calibri"/>
                <a:ea typeface="+mn-ea"/>
                <a:cs typeface="+mn-cs"/>
              </a:rPr>
              <a:t>workplace and personal pensions</a:t>
            </a:r>
            <a:r>
              <a:rPr kumimoji="0" lang="en-GB" sz="1500" b="0" i="0" u="none" strike="noStrike" kern="1200" cap="none" spc="0" normalizeH="0" baseline="0" noProof="0" dirty="0">
                <a:ln>
                  <a:noFill/>
                </a:ln>
                <a:solidFill>
                  <a:srgbClr val="8A1C7C"/>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B0C0C"/>
                </a:solidFill>
                <a:effectLst/>
                <a:uLnTx/>
                <a:uFillTx/>
                <a:latin typeface="Calibri"/>
                <a:ea typeface="+mn-ea"/>
                <a:cs typeface="+mn-cs"/>
              </a:rPr>
              <a:t>We deliver free, impartial pensions guidance through our website, technical contact centre through our pension experts and through individual appointments.</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8A1C7C"/>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D17712E-2850-4971-8A19-8915968D43E4}"/>
              </a:ext>
            </a:extLst>
          </p:cNvPr>
          <p:cNvSpPr/>
          <p:nvPr/>
        </p:nvSpPr>
        <p:spPr>
          <a:xfrm>
            <a:off x="476869" y="2624919"/>
            <a:ext cx="2073833" cy="33239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B0C0C"/>
                </a:solidFill>
                <a:effectLst/>
                <a:uLnTx/>
                <a:uFillTx/>
                <a:latin typeface="Calibri"/>
                <a:ea typeface="+mn-ea"/>
                <a:cs typeface="+mn-cs"/>
              </a:rPr>
              <a:t>We provide information designed to enhance people’s </a:t>
            </a:r>
            <a:r>
              <a:rPr kumimoji="0" lang="en-GB" sz="1500" b="1" i="0" u="none" strike="noStrike" kern="1200" cap="none" spc="0" normalizeH="0" baseline="0" noProof="0" dirty="0">
                <a:ln>
                  <a:noFill/>
                </a:ln>
                <a:solidFill>
                  <a:srgbClr val="8A1C7C"/>
                </a:solidFill>
                <a:effectLst/>
                <a:uLnTx/>
                <a:uFillTx/>
                <a:latin typeface="Calibri"/>
                <a:ea typeface="+mn-ea"/>
                <a:cs typeface="+mn-cs"/>
              </a:rPr>
              <a:t>understanding and knowledge of financial matters </a:t>
            </a:r>
            <a:r>
              <a:rPr kumimoji="0" lang="en-GB" sz="1500" b="0" i="0" u="none" strike="noStrike" kern="1200" cap="none" spc="0" normalizeH="0" baseline="0" noProof="0" dirty="0">
                <a:ln>
                  <a:noFill/>
                </a:ln>
                <a:solidFill>
                  <a:srgbClr val="0B0C0C"/>
                </a:solidFill>
                <a:effectLst/>
                <a:uLnTx/>
                <a:uFillTx/>
                <a:latin typeface="Calibri"/>
                <a:ea typeface="+mn-ea"/>
                <a:cs typeface="+mn-cs"/>
              </a:rPr>
              <a:t>and</a:t>
            </a:r>
            <a:r>
              <a:rPr kumimoji="0" lang="en-GB" sz="1500" b="1" i="0" u="none" strike="noStrike" kern="1200" cap="none" spc="0" normalizeH="0" baseline="0" noProof="0" dirty="0">
                <a:ln>
                  <a:noFill/>
                </a:ln>
                <a:solidFill>
                  <a:srgbClr val="0B0C0C"/>
                </a:solidFill>
                <a:effectLst/>
                <a:uLnTx/>
                <a:uFillTx/>
                <a:latin typeface="Calibri"/>
                <a:ea typeface="+mn-ea"/>
                <a:cs typeface="+mn-cs"/>
              </a:rPr>
              <a:t> </a:t>
            </a:r>
            <a:r>
              <a:rPr kumimoji="0" lang="en-GB" sz="1500" b="1" i="0" u="none" strike="noStrike" kern="1200" cap="none" spc="0" normalizeH="0" baseline="0" noProof="0" dirty="0">
                <a:ln>
                  <a:noFill/>
                </a:ln>
                <a:solidFill>
                  <a:srgbClr val="8A1C7C"/>
                </a:solidFill>
                <a:effectLst/>
                <a:uLnTx/>
                <a:uFillTx/>
                <a:latin typeface="Calibri"/>
                <a:ea typeface="+mn-ea"/>
                <a:cs typeface="+mn-cs"/>
              </a:rPr>
              <a:t>day-to-day money management skills</a:t>
            </a:r>
            <a:r>
              <a:rPr kumimoji="0" lang="en-GB" sz="1500" b="1" i="0" u="none" strike="noStrike" kern="1200" cap="none" spc="0" normalizeH="0" baseline="0" noProof="0" dirty="0">
                <a:ln>
                  <a:noFill/>
                </a:ln>
                <a:solidFill>
                  <a:srgbClr val="0B0C0C"/>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B0C0C"/>
                </a:solidFill>
                <a:effectLst/>
                <a:uLnTx/>
                <a:uFillTx/>
                <a:latin typeface="Calibri"/>
                <a:ea typeface="+mn-ea"/>
                <a:cs typeface="+mn-cs"/>
              </a:rPr>
              <a:t>We deliver free, impartial money guidance to millions of people through our website, our contact centre, WhatsApp and our webchat.</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B6B22AC6-3391-4B44-8352-F087587E0444}"/>
              </a:ext>
            </a:extLst>
          </p:cNvPr>
          <p:cNvSpPr/>
          <p:nvPr/>
        </p:nvSpPr>
        <p:spPr>
          <a:xfrm>
            <a:off x="4830499" y="2604615"/>
            <a:ext cx="2086040" cy="17081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B0C0C"/>
                </a:solidFill>
                <a:effectLst/>
                <a:uLnTx/>
                <a:uFillTx/>
                <a:latin typeface="Calibri"/>
                <a:ea typeface="+mn-ea"/>
                <a:cs typeface="+mn-cs"/>
              </a:rPr>
              <a:t>We provide people in England with </a:t>
            </a:r>
            <a:r>
              <a:rPr kumimoji="0" lang="en-GB" sz="1500" b="1" i="0" u="none" strike="noStrike" kern="1200" cap="none" spc="0" normalizeH="0" baseline="0" noProof="0" dirty="0">
                <a:ln>
                  <a:noFill/>
                </a:ln>
                <a:solidFill>
                  <a:srgbClr val="8A1C7C"/>
                </a:solidFill>
                <a:effectLst/>
                <a:uLnTx/>
                <a:uFillTx/>
                <a:latin typeface="Calibri"/>
                <a:ea typeface="+mn-ea"/>
                <a:cs typeface="+mn-cs"/>
              </a:rPr>
              <a:t>information and advice on debt </a:t>
            </a:r>
            <a:r>
              <a:rPr kumimoji="0" lang="en-GB" sz="1500" b="0" i="0" u="none" strike="noStrike" kern="1200" cap="none" spc="0" normalizeH="0" baseline="0" noProof="0" dirty="0">
                <a:ln>
                  <a:noFill/>
                </a:ln>
                <a:solidFill>
                  <a:srgbClr val="0B0C0C"/>
                </a:solidFill>
                <a:effectLst/>
                <a:uLnTx/>
                <a:uFillTx/>
                <a:latin typeface="Calibri"/>
                <a:ea typeface="+mn-ea"/>
                <a:cs typeface="+mn-cs"/>
              </a:rPr>
              <a:t>and are the largest single funder of free debt advice in England.</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4A78C7F-B985-42D6-9DE0-75DCF715A5B6}"/>
              </a:ext>
            </a:extLst>
          </p:cNvPr>
          <p:cNvSpPr/>
          <p:nvPr/>
        </p:nvSpPr>
        <p:spPr>
          <a:xfrm>
            <a:off x="6995404" y="2625082"/>
            <a:ext cx="2035734"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B0C0C"/>
                </a:solidFill>
                <a:effectLst/>
                <a:uLnTx/>
                <a:uFillTx/>
                <a:latin typeface="Calibri"/>
                <a:ea typeface="+mn-ea"/>
                <a:cs typeface="+mn-cs"/>
              </a:rPr>
              <a:t>We work with government and the Financial Conduct Authority (FCA) to </a:t>
            </a:r>
            <a:r>
              <a:rPr kumimoji="0" lang="en-GB" sz="1500" b="1" i="0" u="none" strike="noStrike" kern="1200" cap="none" spc="0" normalizeH="0" baseline="0" noProof="0" dirty="0">
                <a:ln>
                  <a:noFill/>
                </a:ln>
                <a:solidFill>
                  <a:srgbClr val="8A1C7C"/>
                </a:solidFill>
                <a:effectLst/>
                <a:uLnTx/>
                <a:uFillTx/>
                <a:latin typeface="Calibri"/>
                <a:ea typeface="+mn-ea"/>
                <a:cs typeface="+mn-cs"/>
              </a:rPr>
              <a:t>protect consumers against financial scams</a:t>
            </a:r>
            <a:r>
              <a:rPr kumimoji="0" lang="en-GB" sz="1500" b="1" i="0" u="none" strike="noStrike" kern="1200" cap="none" spc="0" normalizeH="0" baseline="0" noProof="0" dirty="0">
                <a:ln>
                  <a:noFill/>
                </a:ln>
                <a:solidFill>
                  <a:srgbClr val="0B0C0C"/>
                </a:solidFill>
                <a:effectLst/>
                <a:uLnTx/>
                <a:uFillTx/>
                <a:latin typeface="Calibri"/>
                <a:ea typeface="+mn-ea"/>
                <a:cs typeface="+mn-cs"/>
              </a:rPr>
              <a:t>, </a:t>
            </a:r>
            <a:r>
              <a:rPr kumimoji="0" lang="en-GB" sz="1500" b="0" i="0" u="none" strike="noStrike" kern="1200" cap="none" spc="0" normalizeH="0" baseline="0" noProof="0" dirty="0">
                <a:ln>
                  <a:noFill/>
                </a:ln>
                <a:solidFill>
                  <a:srgbClr val="0B0C0C"/>
                </a:solidFill>
                <a:effectLst/>
                <a:uLnTx/>
                <a:uFillTx/>
                <a:latin typeface="Calibri"/>
                <a:ea typeface="+mn-ea"/>
                <a:cs typeface="+mn-cs"/>
              </a:rPr>
              <a:t>ensuring our customers can identify and protect themselves and their finances.</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FCD80987-7B17-4D1D-B0B1-FBE77A6EA01F}"/>
              </a:ext>
            </a:extLst>
          </p:cNvPr>
          <p:cNvSpPr/>
          <p:nvPr/>
        </p:nvSpPr>
        <p:spPr>
          <a:xfrm>
            <a:off x="9139372" y="2659114"/>
            <a:ext cx="2073833"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B0C0C"/>
                </a:solidFill>
                <a:effectLst/>
                <a:uLnTx/>
                <a:uFillTx/>
                <a:latin typeface="Calibri"/>
                <a:ea typeface="+mn-ea"/>
                <a:cs typeface="+mn-cs"/>
              </a:rPr>
              <a:t>We will </a:t>
            </a:r>
            <a:r>
              <a:rPr kumimoji="0" lang="en-GB" sz="1500" b="1" i="0" u="none" strike="noStrike" kern="1200" cap="none" spc="0" normalizeH="0" baseline="0" noProof="0" dirty="0">
                <a:ln>
                  <a:noFill/>
                </a:ln>
                <a:solidFill>
                  <a:srgbClr val="8A1C7C"/>
                </a:solidFill>
                <a:effectLst/>
                <a:uLnTx/>
                <a:uFillTx/>
                <a:latin typeface="Calibri"/>
                <a:ea typeface="+mn-ea"/>
                <a:cs typeface="+mn-cs"/>
              </a:rPr>
              <a:t>focus the efforts </a:t>
            </a:r>
            <a:r>
              <a:rPr kumimoji="0" lang="en-GB" sz="1500" b="0" i="0" u="none" strike="noStrike" kern="1200" cap="none" spc="0" normalizeH="0" baseline="0" noProof="0" dirty="0">
                <a:ln>
                  <a:noFill/>
                </a:ln>
                <a:solidFill>
                  <a:srgbClr val="0B0C0C"/>
                </a:solidFill>
                <a:effectLst/>
                <a:uLnTx/>
                <a:uFillTx/>
                <a:latin typeface="Calibri"/>
                <a:ea typeface="+mn-ea"/>
                <a:cs typeface="+mn-cs"/>
              </a:rPr>
              <a:t>of the UK Strategy for Financial Wellbeing through close collaboration with industry and stakeholders to build a financial wellbeing movement in the UK – to collectively improve financial wellbeing in the UK.</a:t>
            </a:r>
            <a:endParaRPr kumimoji="0" lang="en-GB"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0A0F6F5-3E8B-494D-BAF4-8A5577E35A7A}"/>
              </a:ext>
            </a:extLst>
          </p:cNvPr>
          <p:cNvSpPr/>
          <p:nvPr/>
        </p:nvSpPr>
        <p:spPr>
          <a:xfrm>
            <a:off x="7523024" y="5947428"/>
            <a:ext cx="384305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Source: </a:t>
            </a:r>
            <a:r>
              <a:rPr kumimoji="0" lang="en-GB" sz="11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Financial Guidance and Claims Act 2018 – 3.1 Functions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0614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B36D-AC1E-4CE0-80D0-C0752C02E612}"/>
              </a:ext>
            </a:extLst>
          </p:cNvPr>
          <p:cNvSpPr>
            <a:spLocks noGrp="1"/>
          </p:cNvSpPr>
          <p:nvPr>
            <p:ph type="title"/>
          </p:nvPr>
        </p:nvSpPr>
        <p:spPr>
          <a:xfrm>
            <a:off x="432000" y="479685"/>
            <a:ext cx="5492551" cy="1211003"/>
          </a:xfrm>
        </p:spPr>
        <p:txBody>
          <a:bodyPr vert="horz" lIns="0" tIns="0" rIns="0" bIns="0" rtlCol="0" anchor="t" anchorCtr="0">
            <a:normAutofit/>
          </a:bodyPr>
          <a:lstStyle/>
          <a:p>
            <a:r>
              <a:rPr lang="en-GB" dirty="0"/>
              <a:t>Financial Wellbeing</a:t>
            </a:r>
            <a:br>
              <a:rPr lang="en-GB" dirty="0"/>
            </a:br>
            <a:endParaRPr lang="en-GB" dirty="0"/>
          </a:p>
        </p:txBody>
      </p:sp>
      <p:sp>
        <p:nvSpPr>
          <p:cNvPr id="38" name="TextBox 37">
            <a:extLst>
              <a:ext uri="{FF2B5EF4-FFF2-40B4-BE49-F238E27FC236}">
                <a16:creationId xmlns:a16="http://schemas.microsoft.com/office/drawing/2014/main" id="{10F3778C-8239-4D25-8282-ECD3468B3ECF}"/>
              </a:ext>
            </a:extLst>
          </p:cNvPr>
          <p:cNvSpPr txBox="1"/>
          <p:nvPr/>
        </p:nvSpPr>
        <p:spPr>
          <a:xfrm>
            <a:off x="432001" y="1978701"/>
            <a:ext cx="4839676" cy="4198261"/>
          </a:xfrm>
          <a:prstGeom prst="rect">
            <a:avLst/>
          </a:prstGeom>
        </p:spPr>
        <p:txBody>
          <a:bodyPr vert="horz" lIns="0" tIns="0" rIns="0" bIns="0" numCol="1" spcCol="0" rtlCol="0" anchor="t" anchorCtr="0">
            <a:normAutofit/>
          </a:bodyPr>
          <a:lstStyle/>
          <a:p>
            <a:pPr>
              <a:spcAft>
                <a:spcPts val="600"/>
              </a:spcAft>
              <a:buFont typeface="Arial" panose="020B0604020202020204" pitchFamily="34" charset="0"/>
            </a:pPr>
            <a:r>
              <a:rPr lang="en-GB" sz="2400" dirty="0">
                <a:solidFill>
                  <a:schemeClr val="bg2"/>
                </a:solidFill>
              </a:rPr>
              <a:t>. . . . . is about feeling secure and in control.   It is knowing  that you can pay the bills today, can deal with the unexpected, and are on track for a healthy financial future. </a:t>
            </a:r>
          </a:p>
          <a:p>
            <a:pPr>
              <a:lnSpc>
                <a:spcPts val="2160"/>
              </a:lnSpc>
              <a:spcAft>
                <a:spcPts val="600"/>
              </a:spcAft>
              <a:buFont typeface="Arial" panose="020B0604020202020204" pitchFamily="34" charset="0"/>
            </a:pPr>
            <a:endParaRPr lang="en-GB" sz="2400" dirty="0">
              <a:solidFill>
                <a:schemeClr val="bg2"/>
              </a:solidFill>
            </a:endParaRPr>
          </a:p>
          <a:p>
            <a:pPr marL="361950" lvl="1">
              <a:buFont typeface="Arial" panose="020B0604020202020204" pitchFamily="34" charset="0"/>
              <a:tabLst>
                <a:tab pos="180975" algn="l"/>
              </a:tabLst>
            </a:pPr>
            <a:r>
              <a:rPr lang="en-GB" sz="2800" b="1" dirty="0">
                <a:solidFill>
                  <a:schemeClr val="accent2"/>
                </a:solidFill>
              </a:rPr>
              <a:t>In short, confident and empowered</a:t>
            </a:r>
            <a:endParaRPr lang="en-GB" b="1" dirty="0">
              <a:solidFill>
                <a:schemeClr val="bg2"/>
              </a:solidFill>
            </a:endParaRPr>
          </a:p>
        </p:txBody>
      </p:sp>
      <p:sp>
        <p:nvSpPr>
          <p:cNvPr id="45" name="Slide Number Placeholder 4">
            <a:extLst>
              <a:ext uri="{FF2B5EF4-FFF2-40B4-BE49-F238E27FC236}">
                <a16:creationId xmlns:a16="http://schemas.microsoft.com/office/drawing/2014/main" id="{76E4F301-588E-4552-8CAF-1B6DF4256C93}"/>
              </a:ext>
            </a:extLst>
          </p:cNvPr>
          <p:cNvSpPr>
            <a:spLocks noGrp="1"/>
          </p:cNvSpPr>
          <p:nvPr>
            <p:ph type="sldNum" sz="quarter" idx="12"/>
          </p:nvPr>
        </p:nvSpPr>
        <p:spPr>
          <a:xfrm>
            <a:off x="8610600" y="6332400"/>
            <a:ext cx="3170976" cy="365125"/>
          </a:xfrm>
        </p:spPr>
        <p:txBody>
          <a:bodyPr/>
          <a:lstStyle/>
          <a:p>
            <a:pPr>
              <a:spcAft>
                <a:spcPts val="600"/>
              </a:spcAft>
            </a:pPr>
            <a:fld id="{85452B25-2BA5-41FF-9718-90E0D58FDD67}" type="slidenum">
              <a:rPr lang="en-GB" smtClean="0"/>
              <a:pPr>
                <a:spcAft>
                  <a:spcPts val="600"/>
                </a:spcAft>
              </a:pPr>
              <a:t>5</a:t>
            </a:fld>
            <a:endParaRPr lang="en-GB" dirty="0"/>
          </a:p>
        </p:txBody>
      </p:sp>
      <p:pic>
        <p:nvPicPr>
          <p:cNvPr id="3" name="Picture 2" descr="A person in a park&#10;&#10;Description automatically generated with low confidence">
            <a:extLst>
              <a:ext uri="{FF2B5EF4-FFF2-40B4-BE49-F238E27FC236}">
                <a16:creationId xmlns:a16="http://schemas.microsoft.com/office/drawing/2014/main" id="{E252FC66-CA9B-4EAE-A95D-F5BE4019A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172200" y="10"/>
            <a:ext cx="6019800" cy="6857990"/>
          </a:xfrm>
          <a:prstGeom prst="rect">
            <a:avLst/>
          </a:prstGeom>
          <a:noFill/>
        </p:spPr>
      </p:pic>
    </p:spTree>
    <p:extLst>
      <p:ext uri="{BB962C8B-B14F-4D97-AF65-F5344CB8AC3E}">
        <p14:creationId xmlns:p14="http://schemas.microsoft.com/office/powerpoint/2010/main" val="1738827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EB2B98A-8E35-4D0A-815D-E5432AECCB13}"/>
              </a:ext>
            </a:extLst>
          </p:cNvPr>
          <p:cNvSpPr txBox="1">
            <a:spLocks/>
          </p:cNvSpPr>
          <p:nvPr/>
        </p:nvSpPr>
        <p:spPr>
          <a:xfrm>
            <a:off x="168434" y="257175"/>
            <a:ext cx="6669396" cy="534688"/>
          </a:xfrm>
          <a:prstGeom prst="rect">
            <a:avLst/>
          </a:prstGeom>
        </p:spPr>
        <p:txBody>
          <a:bodyPr vert="horz" lIns="91440" tIns="45720" rIns="91440" bIns="45720" rtlCol="0" anchor="ctr" anchorCtr="0">
            <a:noAutofit/>
          </a:bodyPr>
          <a:lstStyle>
            <a:lvl1pPr>
              <a:lnSpc>
                <a:spcPts val="4600"/>
              </a:lnSpc>
              <a:spcBef>
                <a:spcPct val="0"/>
              </a:spcBef>
              <a:buNone/>
              <a:defRPr sz="4000" b="1">
                <a:solidFill>
                  <a:srgbClr val="002060"/>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nSpc>
                <a:spcPct val="110000"/>
              </a:lnSpc>
            </a:pPr>
            <a:r>
              <a:rPr lang="en-US" sz="4400" dirty="0">
                <a:solidFill>
                  <a:schemeClr val="accent2"/>
                </a:solidFill>
                <a:latin typeface="Calibri"/>
              </a:rPr>
              <a:t>Money dominates the news </a:t>
            </a:r>
          </a:p>
        </p:txBody>
      </p:sp>
      <p:pic>
        <p:nvPicPr>
          <p:cNvPr id="7" name="Picture 6" descr="A close up of a logo&#10;&#10;Description generated with very high confidence">
            <a:extLst>
              <a:ext uri="{FF2B5EF4-FFF2-40B4-BE49-F238E27FC236}">
                <a16:creationId xmlns:a16="http://schemas.microsoft.com/office/drawing/2014/main" id="{6509BAEE-0862-4BF6-91F9-283846E09FCC}"/>
              </a:ext>
            </a:extLst>
          </p:cNvPr>
          <p:cNvPicPr>
            <a:picLocks noChangeAspect="1"/>
          </p:cNvPicPr>
          <p:nvPr/>
        </p:nvPicPr>
        <p:blipFill rotWithShape="1">
          <a:blip r:embed="rId3">
            <a:extLst>
              <a:ext uri="{28A0092B-C50C-407E-A947-70E740481C1C}">
                <a14:useLocalDpi xmlns:a14="http://schemas.microsoft.com/office/drawing/2010/main" val="0"/>
              </a:ext>
            </a:extLst>
          </a:blip>
          <a:srcRect l="19529" t="31420" r="14908" b="27749"/>
          <a:stretch/>
        </p:blipFill>
        <p:spPr>
          <a:xfrm>
            <a:off x="9965532" y="189025"/>
            <a:ext cx="2053156" cy="903970"/>
          </a:xfrm>
          <a:prstGeom prst="rect">
            <a:avLst/>
          </a:prstGeom>
        </p:spPr>
      </p:pic>
      <p:pic>
        <p:nvPicPr>
          <p:cNvPr id="13" name="Picture 12">
            <a:extLst>
              <a:ext uri="{FF2B5EF4-FFF2-40B4-BE49-F238E27FC236}">
                <a16:creationId xmlns:a16="http://schemas.microsoft.com/office/drawing/2014/main" id="{E5EB46DD-9C72-45B6-2ABC-7CC669642318}"/>
              </a:ext>
            </a:extLst>
          </p:cNvPr>
          <p:cNvPicPr>
            <a:picLocks noChangeAspect="1"/>
          </p:cNvPicPr>
          <p:nvPr/>
        </p:nvPicPr>
        <p:blipFill>
          <a:blip r:embed="rId4"/>
          <a:stretch>
            <a:fillRect/>
          </a:stretch>
        </p:blipFill>
        <p:spPr>
          <a:xfrm>
            <a:off x="168434" y="1262320"/>
            <a:ext cx="3193332" cy="534688"/>
          </a:xfrm>
          <a:prstGeom prst="rect">
            <a:avLst/>
          </a:prstGeom>
        </p:spPr>
      </p:pic>
      <p:pic>
        <p:nvPicPr>
          <p:cNvPr id="20" name="Picture 19">
            <a:extLst>
              <a:ext uri="{FF2B5EF4-FFF2-40B4-BE49-F238E27FC236}">
                <a16:creationId xmlns:a16="http://schemas.microsoft.com/office/drawing/2014/main" id="{0CCC7F7E-F547-3ADB-3374-6A6FC595E4E4}"/>
              </a:ext>
            </a:extLst>
          </p:cNvPr>
          <p:cNvPicPr>
            <a:picLocks noChangeAspect="1"/>
          </p:cNvPicPr>
          <p:nvPr/>
        </p:nvPicPr>
        <p:blipFill>
          <a:blip r:embed="rId5"/>
          <a:stretch>
            <a:fillRect/>
          </a:stretch>
        </p:blipFill>
        <p:spPr>
          <a:xfrm>
            <a:off x="145465" y="4956564"/>
            <a:ext cx="4854389" cy="1681915"/>
          </a:xfrm>
          <a:prstGeom prst="rect">
            <a:avLst/>
          </a:prstGeom>
        </p:spPr>
      </p:pic>
      <p:pic>
        <p:nvPicPr>
          <p:cNvPr id="17" name="Picture 16">
            <a:extLst>
              <a:ext uri="{FF2B5EF4-FFF2-40B4-BE49-F238E27FC236}">
                <a16:creationId xmlns:a16="http://schemas.microsoft.com/office/drawing/2014/main" id="{FEC86CA3-5FF7-5A14-AFA3-742385637110}"/>
              </a:ext>
            </a:extLst>
          </p:cNvPr>
          <p:cNvPicPr>
            <a:picLocks noChangeAspect="1"/>
          </p:cNvPicPr>
          <p:nvPr/>
        </p:nvPicPr>
        <p:blipFill>
          <a:blip r:embed="rId6"/>
          <a:stretch>
            <a:fillRect/>
          </a:stretch>
        </p:blipFill>
        <p:spPr>
          <a:xfrm>
            <a:off x="2347478" y="4245630"/>
            <a:ext cx="4720972" cy="1348325"/>
          </a:xfrm>
          <a:prstGeom prst="rect">
            <a:avLst/>
          </a:prstGeom>
        </p:spPr>
      </p:pic>
      <p:pic>
        <p:nvPicPr>
          <p:cNvPr id="24" name="Picture 23">
            <a:extLst>
              <a:ext uri="{FF2B5EF4-FFF2-40B4-BE49-F238E27FC236}">
                <a16:creationId xmlns:a16="http://schemas.microsoft.com/office/drawing/2014/main" id="{BE9B9755-8CC2-7BE1-CC67-15DCC9D8DF87}"/>
              </a:ext>
            </a:extLst>
          </p:cNvPr>
          <p:cNvPicPr>
            <a:picLocks noChangeAspect="1"/>
          </p:cNvPicPr>
          <p:nvPr/>
        </p:nvPicPr>
        <p:blipFill>
          <a:blip r:embed="rId7"/>
          <a:stretch>
            <a:fillRect/>
          </a:stretch>
        </p:blipFill>
        <p:spPr>
          <a:xfrm>
            <a:off x="4726641" y="808342"/>
            <a:ext cx="3012421" cy="3049102"/>
          </a:xfrm>
          <a:prstGeom prst="rect">
            <a:avLst/>
          </a:prstGeom>
        </p:spPr>
      </p:pic>
      <p:pic>
        <p:nvPicPr>
          <p:cNvPr id="4" name="Picture 3">
            <a:extLst>
              <a:ext uri="{FF2B5EF4-FFF2-40B4-BE49-F238E27FC236}">
                <a16:creationId xmlns:a16="http://schemas.microsoft.com/office/drawing/2014/main" id="{76EA0955-7E2F-3B27-61BF-F7C443FFA8CC}"/>
              </a:ext>
            </a:extLst>
          </p:cNvPr>
          <p:cNvPicPr>
            <a:picLocks noChangeAspect="1"/>
          </p:cNvPicPr>
          <p:nvPr/>
        </p:nvPicPr>
        <p:blipFill>
          <a:blip r:embed="rId8"/>
          <a:stretch>
            <a:fillRect/>
          </a:stretch>
        </p:blipFill>
        <p:spPr>
          <a:xfrm>
            <a:off x="41236" y="1761498"/>
            <a:ext cx="3370012" cy="2372633"/>
          </a:xfrm>
          <a:prstGeom prst="rect">
            <a:avLst/>
          </a:prstGeom>
        </p:spPr>
      </p:pic>
      <p:pic>
        <p:nvPicPr>
          <p:cNvPr id="5" name="Picture 4">
            <a:extLst>
              <a:ext uri="{FF2B5EF4-FFF2-40B4-BE49-F238E27FC236}">
                <a16:creationId xmlns:a16="http://schemas.microsoft.com/office/drawing/2014/main" id="{E691F750-5E68-9B8C-CCF9-81E9A1CF7777}"/>
              </a:ext>
            </a:extLst>
          </p:cNvPr>
          <p:cNvPicPr>
            <a:picLocks noChangeAspect="1"/>
          </p:cNvPicPr>
          <p:nvPr/>
        </p:nvPicPr>
        <p:blipFill>
          <a:blip r:embed="rId9"/>
          <a:stretch>
            <a:fillRect/>
          </a:stretch>
        </p:blipFill>
        <p:spPr>
          <a:xfrm>
            <a:off x="2345799" y="3387495"/>
            <a:ext cx="4492031" cy="1095476"/>
          </a:xfrm>
          <a:prstGeom prst="rect">
            <a:avLst/>
          </a:prstGeom>
        </p:spPr>
      </p:pic>
      <p:sp>
        <p:nvSpPr>
          <p:cNvPr id="2" name="Date Placeholder 1">
            <a:extLst>
              <a:ext uri="{FF2B5EF4-FFF2-40B4-BE49-F238E27FC236}">
                <a16:creationId xmlns:a16="http://schemas.microsoft.com/office/drawing/2014/main" id="{DBA08FD4-E489-841C-B090-A1E3FE099067}"/>
              </a:ext>
            </a:extLst>
          </p:cNvPr>
          <p:cNvSpPr>
            <a:spLocks noGrp="1"/>
          </p:cNvSpPr>
          <p:nvPr>
            <p:ph type="dt" sz="half" idx="10"/>
          </p:nvPr>
        </p:nvSpPr>
        <p:spPr/>
        <p:txBody>
          <a:bodyPr/>
          <a:lstStyle/>
          <a:p>
            <a:fld id="{B17AB63C-4B06-4C44-B9C5-83EFDD442107}" type="datetime1">
              <a:rPr lang="en-GB" smtClean="0"/>
              <a:t>03/10/2023</a:t>
            </a:fld>
            <a:endParaRPr lang="en-GB" dirty="0"/>
          </a:p>
        </p:txBody>
      </p:sp>
      <p:sp>
        <p:nvSpPr>
          <p:cNvPr id="8" name="Slide Number Placeholder 7">
            <a:extLst>
              <a:ext uri="{FF2B5EF4-FFF2-40B4-BE49-F238E27FC236}">
                <a16:creationId xmlns:a16="http://schemas.microsoft.com/office/drawing/2014/main" id="{C9ABE8B1-7D3B-E8D0-9E1A-C24C31B3E43B}"/>
              </a:ext>
            </a:extLst>
          </p:cNvPr>
          <p:cNvSpPr>
            <a:spLocks noGrp="1"/>
          </p:cNvSpPr>
          <p:nvPr>
            <p:ph type="sldNum" sz="quarter" idx="12"/>
          </p:nvPr>
        </p:nvSpPr>
        <p:spPr/>
        <p:txBody>
          <a:bodyPr/>
          <a:lstStyle/>
          <a:p>
            <a:fld id="{79B388F3-EE35-41A1-98D8-45E07C62EB37}" type="slidenum">
              <a:rPr lang="en-GB" smtClean="0"/>
              <a:t>6</a:t>
            </a:fld>
            <a:endParaRPr lang="en-GB" dirty="0"/>
          </a:p>
        </p:txBody>
      </p:sp>
      <p:sp>
        <p:nvSpPr>
          <p:cNvPr id="10" name="TextBox 9">
            <a:extLst>
              <a:ext uri="{FF2B5EF4-FFF2-40B4-BE49-F238E27FC236}">
                <a16:creationId xmlns:a16="http://schemas.microsoft.com/office/drawing/2014/main" id="{DC0C5835-185A-FB26-23C5-12EC81F9193D}"/>
              </a:ext>
            </a:extLst>
          </p:cNvPr>
          <p:cNvSpPr txBox="1"/>
          <p:nvPr/>
        </p:nvSpPr>
        <p:spPr>
          <a:xfrm>
            <a:off x="2942349" y="3209272"/>
            <a:ext cx="6165186" cy="369332"/>
          </a:xfrm>
          <a:prstGeom prst="rect">
            <a:avLst/>
          </a:prstGeom>
          <a:noFill/>
        </p:spPr>
        <p:txBody>
          <a:bodyPr wrap="square">
            <a:spAutoFit/>
          </a:bodyPr>
          <a:lstStyle/>
          <a:p>
            <a:r>
              <a:rPr lang="en-GB" dirty="0"/>
              <a:t>PRICESPRICES</a:t>
            </a:r>
          </a:p>
        </p:txBody>
      </p:sp>
      <p:sp>
        <p:nvSpPr>
          <p:cNvPr id="12" name="TextBox 11">
            <a:extLst>
              <a:ext uri="{FF2B5EF4-FFF2-40B4-BE49-F238E27FC236}">
                <a16:creationId xmlns:a16="http://schemas.microsoft.com/office/drawing/2014/main" id="{BB025A84-BD5E-CC82-6F49-D0C626727AED}"/>
              </a:ext>
            </a:extLst>
          </p:cNvPr>
          <p:cNvSpPr txBox="1"/>
          <p:nvPr/>
        </p:nvSpPr>
        <p:spPr>
          <a:xfrm>
            <a:off x="2746005" y="1980082"/>
            <a:ext cx="6165186" cy="369332"/>
          </a:xfrm>
          <a:prstGeom prst="rect">
            <a:avLst/>
          </a:prstGeom>
          <a:noFill/>
        </p:spPr>
        <p:txBody>
          <a:bodyPr wrap="square">
            <a:spAutoFit/>
          </a:bodyPr>
          <a:lstStyle/>
          <a:p>
            <a:r>
              <a:rPr lang="en-GB" dirty="0"/>
              <a:t>NEW </a:t>
            </a:r>
          </a:p>
        </p:txBody>
      </p:sp>
      <p:pic>
        <p:nvPicPr>
          <p:cNvPr id="16" name="Picture 15">
            <a:extLst>
              <a:ext uri="{FF2B5EF4-FFF2-40B4-BE49-F238E27FC236}">
                <a16:creationId xmlns:a16="http://schemas.microsoft.com/office/drawing/2014/main" id="{B0391B9E-9B6E-9449-85A4-510F202CC313}"/>
              </a:ext>
            </a:extLst>
          </p:cNvPr>
          <p:cNvPicPr>
            <a:picLocks noChangeAspect="1"/>
          </p:cNvPicPr>
          <p:nvPr/>
        </p:nvPicPr>
        <p:blipFill>
          <a:blip r:embed="rId10"/>
          <a:stretch>
            <a:fillRect/>
          </a:stretch>
        </p:blipFill>
        <p:spPr>
          <a:xfrm>
            <a:off x="8016428" y="1006896"/>
            <a:ext cx="3152816" cy="2890567"/>
          </a:xfrm>
          <a:prstGeom prst="rect">
            <a:avLst/>
          </a:prstGeom>
        </p:spPr>
      </p:pic>
      <p:pic>
        <p:nvPicPr>
          <p:cNvPr id="19" name="Picture 18">
            <a:extLst>
              <a:ext uri="{FF2B5EF4-FFF2-40B4-BE49-F238E27FC236}">
                <a16:creationId xmlns:a16="http://schemas.microsoft.com/office/drawing/2014/main" id="{546068D6-7A0F-C431-1025-AD5BF474ACF0}"/>
              </a:ext>
            </a:extLst>
          </p:cNvPr>
          <p:cNvPicPr>
            <a:picLocks noChangeAspect="1"/>
          </p:cNvPicPr>
          <p:nvPr/>
        </p:nvPicPr>
        <p:blipFill>
          <a:blip r:embed="rId11"/>
          <a:stretch>
            <a:fillRect/>
          </a:stretch>
        </p:blipFill>
        <p:spPr>
          <a:xfrm>
            <a:off x="4897369" y="5289406"/>
            <a:ext cx="2304498" cy="1388903"/>
          </a:xfrm>
          <a:prstGeom prst="rect">
            <a:avLst/>
          </a:prstGeom>
        </p:spPr>
      </p:pic>
      <p:pic>
        <p:nvPicPr>
          <p:cNvPr id="23" name="Picture 22">
            <a:extLst>
              <a:ext uri="{FF2B5EF4-FFF2-40B4-BE49-F238E27FC236}">
                <a16:creationId xmlns:a16="http://schemas.microsoft.com/office/drawing/2014/main" id="{43C2363B-8710-74BA-4FB6-82B123EA66AE}"/>
              </a:ext>
            </a:extLst>
          </p:cNvPr>
          <p:cNvPicPr>
            <a:picLocks noChangeAspect="1"/>
          </p:cNvPicPr>
          <p:nvPr/>
        </p:nvPicPr>
        <p:blipFill>
          <a:blip r:embed="rId12"/>
          <a:stretch>
            <a:fillRect/>
          </a:stretch>
        </p:blipFill>
        <p:spPr>
          <a:xfrm>
            <a:off x="7486789" y="4076028"/>
            <a:ext cx="3801864" cy="2335786"/>
          </a:xfrm>
          <a:prstGeom prst="rect">
            <a:avLst/>
          </a:prstGeom>
        </p:spPr>
      </p:pic>
    </p:spTree>
    <p:extLst>
      <p:ext uri="{BB962C8B-B14F-4D97-AF65-F5344CB8AC3E}">
        <p14:creationId xmlns:p14="http://schemas.microsoft.com/office/powerpoint/2010/main" val="2433689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FC5C2-D96D-458D-B290-9DB6A7B6BCD0}"/>
              </a:ext>
            </a:extLst>
          </p:cNvPr>
          <p:cNvSpPr/>
          <p:nvPr/>
        </p:nvSpPr>
        <p:spPr>
          <a:xfrm>
            <a:off x="7711986" y="0"/>
            <a:ext cx="4480013" cy="5390148"/>
          </a:xfrm>
          <a:prstGeom prst="rect">
            <a:avLst/>
          </a:prstGeom>
          <a:solidFill>
            <a:srgbClr val="0434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3E5"/>
              </a:solidFill>
              <a:effectLst/>
              <a:uLnTx/>
              <a:uFillTx/>
              <a:latin typeface="Calibri Light"/>
              <a:ea typeface="+mn-ea"/>
              <a:cs typeface="+mn-cs"/>
            </a:endParaRPr>
          </a:p>
        </p:txBody>
      </p:sp>
      <p:sp>
        <p:nvSpPr>
          <p:cNvPr id="6" name="Slide Number Placeholder 5">
            <a:extLst>
              <a:ext uri="{FF2B5EF4-FFF2-40B4-BE49-F238E27FC236}">
                <a16:creationId xmlns:a16="http://schemas.microsoft.com/office/drawing/2014/main" id="{81974909-FF41-418A-906C-1D9DBB1906B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DE7B988-3E9B-4B27-B2CF-40215B35F356}" type="slidenum">
              <a:rPr kumimoji="0" lang="en-GB" sz="1200" b="0" i="0" u="none" strike="noStrike" kern="1200" cap="none" spc="0" normalizeH="0" baseline="0" noProof="0" smtClean="0">
                <a:ln>
                  <a:noFill/>
                </a:ln>
                <a:solidFill>
                  <a:srgbClr val="808080"/>
                </a:solidFill>
                <a:effectLst/>
                <a:uLnTx/>
                <a:uFillTx/>
                <a:latin typeface="Calibri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808080"/>
              </a:solidFill>
              <a:effectLst/>
              <a:uLnTx/>
              <a:uFillTx/>
              <a:latin typeface="Calibri Light"/>
              <a:ea typeface="+mn-ea"/>
              <a:cs typeface="+mn-cs"/>
            </a:endParaRPr>
          </a:p>
        </p:txBody>
      </p:sp>
      <p:pic>
        <p:nvPicPr>
          <p:cNvPr id="7" name="Picture 6" descr="A person sitting at a table in front of a window&#10;&#10;Description automatically generated">
            <a:extLst>
              <a:ext uri="{FF2B5EF4-FFF2-40B4-BE49-F238E27FC236}">
                <a16:creationId xmlns:a16="http://schemas.microsoft.com/office/drawing/2014/main" id="{6CB5D2D1-8A02-4A1A-89B8-1898BA0108BE}"/>
              </a:ext>
            </a:extLst>
          </p:cNvPr>
          <p:cNvPicPr>
            <a:picLocks noChangeAspect="1"/>
          </p:cNvPicPr>
          <p:nvPr/>
        </p:nvPicPr>
        <p:blipFill rotWithShape="1">
          <a:blip r:embed="rId3">
            <a:extLst>
              <a:ext uri="{28A0092B-C50C-407E-A947-70E740481C1C}">
                <a14:useLocalDpi xmlns:a14="http://schemas.microsoft.com/office/drawing/2010/main" val="0"/>
              </a:ext>
            </a:extLst>
          </a:blip>
          <a:srcRect t="14770" r="24059" b="6632"/>
          <a:stretch/>
        </p:blipFill>
        <p:spPr>
          <a:xfrm>
            <a:off x="0" y="0"/>
            <a:ext cx="7812000" cy="5390147"/>
          </a:xfrm>
          <a:prstGeom prst="rect">
            <a:avLst/>
          </a:prstGeom>
        </p:spPr>
      </p:pic>
      <p:sp>
        <p:nvSpPr>
          <p:cNvPr id="8" name="Title 1">
            <a:extLst>
              <a:ext uri="{FF2B5EF4-FFF2-40B4-BE49-F238E27FC236}">
                <a16:creationId xmlns:a16="http://schemas.microsoft.com/office/drawing/2014/main" id="{0E56E02B-82D6-48DE-948B-89292571D239}"/>
              </a:ext>
            </a:extLst>
          </p:cNvPr>
          <p:cNvSpPr>
            <a:spLocks noGrp="1"/>
          </p:cNvSpPr>
          <p:nvPr>
            <p:ph type="title"/>
          </p:nvPr>
        </p:nvSpPr>
        <p:spPr>
          <a:xfrm>
            <a:off x="8364500" y="800147"/>
            <a:ext cx="3310020" cy="3060000"/>
          </a:xfrm>
        </p:spPr>
        <p:txBody>
          <a:bodyPr>
            <a:normAutofit fontScale="90000"/>
          </a:bodyPr>
          <a:lstStyle/>
          <a:p>
            <a:pPr>
              <a:lnSpc>
                <a:spcPct val="100000"/>
              </a:lnSpc>
            </a:pPr>
            <a:r>
              <a:rPr lang="en-GB" b="0"/>
              <a:t>With many grappling with cost-of-living pressures and the challenges of managing their money in uncertain times, it is no surprise that 19 million people in the UK feel worried when thinking about their financial situation.</a:t>
            </a:r>
          </a:p>
        </p:txBody>
      </p:sp>
      <p:pic>
        <p:nvPicPr>
          <p:cNvPr id="3" name="Picture 2">
            <a:extLst>
              <a:ext uri="{FF2B5EF4-FFF2-40B4-BE49-F238E27FC236}">
                <a16:creationId xmlns:a16="http://schemas.microsoft.com/office/drawing/2014/main" id="{B46D1220-21FB-97FE-67BE-F1A9A171AAC5}"/>
              </a:ext>
            </a:extLst>
          </p:cNvPr>
          <p:cNvPicPr>
            <a:picLocks noChangeAspect="1"/>
          </p:cNvPicPr>
          <p:nvPr/>
        </p:nvPicPr>
        <p:blipFill>
          <a:blip r:embed="rId4"/>
          <a:stretch>
            <a:fillRect/>
          </a:stretch>
        </p:blipFill>
        <p:spPr>
          <a:xfrm>
            <a:off x="7286221" y="514456"/>
            <a:ext cx="4905779" cy="4361233"/>
          </a:xfrm>
          <a:prstGeom prst="rect">
            <a:avLst/>
          </a:prstGeom>
        </p:spPr>
      </p:pic>
    </p:spTree>
    <p:extLst>
      <p:ext uri="{BB962C8B-B14F-4D97-AF65-F5344CB8AC3E}">
        <p14:creationId xmlns:p14="http://schemas.microsoft.com/office/powerpoint/2010/main" val="2463548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F797E2C-7404-4E16-939B-2FCF3F470BB2}"/>
              </a:ext>
            </a:extLst>
          </p:cNvPr>
          <p:cNvPicPr>
            <a:picLocks noChangeAspect="1"/>
          </p:cNvPicPr>
          <p:nvPr/>
        </p:nvPicPr>
        <p:blipFill>
          <a:blip r:embed="rId3"/>
          <a:stretch>
            <a:fillRect/>
          </a:stretch>
        </p:blipFill>
        <p:spPr>
          <a:xfrm>
            <a:off x="120460" y="-49279"/>
            <a:ext cx="4990602" cy="6858000"/>
          </a:xfrm>
          <a:prstGeom prst="rect">
            <a:avLst/>
          </a:prstGeom>
        </p:spPr>
      </p:pic>
      <p:pic>
        <p:nvPicPr>
          <p:cNvPr id="11" name="Picture 2">
            <a:extLst>
              <a:ext uri="{FF2B5EF4-FFF2-40B4-BE49-F238E27FC236}">
                <a16:creationId xmlns:a16="http://schemas.microsoft.com/office/drawing/2014/main" id="{7C5D328F-0E0D-4791-A270-D3794697CE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3323" y="542025"/>
            <a:ext cx="1954629" cy="10027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CF3D0FA-47CB-41BD-A5E6-61F77C50499F}"/>
              </a:ext>
            </a:extLst>
          </p:cNvPr>
          <p:cNvPicPr>
            <a:picLocks noChangeAspect="1"/>
          </p:cNvPicPr>
          <p:nvPr/>
        </p:nvPicPr>
        <p:blipFill>
          <a:blip r:embed="rId5"/>
          <a:stretch>
            <a:fillRect/>
          </a:stretch>
        </p:blipFill>
        <p:spPr>
          <a:xfrm>
            <a:off x="5825475" y="147315"/>
            <a:ext cx="2652017" cy="411997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DE699FA-D1AE-4F9A-AA75-A28EC2689443}"/>
              </a:ext>
            </a:extLst>
          </p:cNvPr>
          <p:cNvPicPr>
            <a:picLocks noChangeAspect="1"/>
          </p:cNvPicPr>
          <p:nvPr/>
        </p:nvPicPr>
        <p:blipFill>
          <a:blip r:embed="rId6"/>
          <a:stretch>
            <a:fillRect/>
          </a:stretch>
        </p:blipFill>
        <p:spPr>
          <a:xfrm>
            <a:off x="5828599" y="4481787"/>
            <a:ext cx="2655141" cy="217804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68F7F1C-FEF7-47F5-B063-F1CFA01B8DF4}"/>
              </a:ext>
            </a:extLst>
          </p:cNvPr>
          <p:cNvPicPr>
            <a:picLocks noChangeAspect="1"/>
          </p:cNvPicPr>
          <p:nvPr/>
        </p:nvPicPr>
        <p:blipFill>
          <a:blip r:embed="rId7"/>
          <a:stretch>
            <a:fillRect/>
          </a:stretch>
        </p:blipFill>
        <p:spPr>
          <a:xfrm>
            <a:off x="9009442" y="2594194"/>
            <a:ext cx="2598510" cy="2375200"/>
          </a:xfrm>
          <a:prstGeom prst="rect">
            <a:avLst/>
          </a:prstGeom>
        </p:spPr>
      </p:pic>
      <p:sp>
        <p:nvSpPr>
          <p:cNvPr id="18" name="Title 1">
            <a:extLst>
              <a:ext uri="{FF2B5EF4-FFF2-40B4-BE49-F238E27FC236}">
                <a16:creationId xmlns:a16="http://schemas.microsoft.com/office/drawing/2014/main" id="{55C83FA5-9B15-47A9-AC9E-0134BD0C60F5}"/>
              </a:ext>
            </a:extLst>
          </p:cNvPr>
          <p:cNvSpPr txBox="1">
            <a:spLocks/>
          </p:cNvSpPr>
          <p:nvPr/>
        </p:nvSpPr>
        <p:spPr>
          <a:xfrm>
            <a:off x="485749" y="214104"/>
            <a:ext cx="3475486" cy="655841"/>
          </a:xfrm>
          <a:prstGeom prst="rect">
            <a:avLst/>
          </a:prstGeom>
        </p:spPr>
        <p:txBody>
          <a:bodyPr vert="horz" lIns="0" tIns="0" rIns="0" bIns="0" rtlCol="0" anchor="t" anchorCtr="0">
            <a:noAutofit/>
          </a:bodyPr>
          <a:lst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j-ea"/>
                <a:cs typeface="+mj-cs"/>
              </a:rPr>
              <a:t>Money Guidance</a:t>
            </a:r>
          </a:p>
        </p:txBody>
      </p:sp>
      <p:sp>
        <p:nvSpPr>
          <p:cNvPr id="2" name="Footer Placeholder 1">
            <a:extLst>
              <a:ext uri="{FF2B5EF4-FFF2-40B4-BE49-F238E27FC236}">
                <a16:creationId xmlns:a16="http://schemas.microsoft.com/office/drawing/2014/main" id="{B762F426-94F0-3CD8-CE88-ED92819E77F8}"/>
              </a:ext>
            </a:extLst>
          </p:cNvPr>
          <p:cNvSpPr>
            <a:spLocks noGrp="1"/>
          </p:cNvSpPr>
          <p:nvPr>
            <p:ph type="ftr" sz="quarter" idx="11"/>
          </p:nvPr>
        </p:nvSpPr>
        <p:spPr/>
        <p:txBody>
          <a:bodyPr/>
          <a:lstStyle/>
          <a:p>
            <a:r>
              <a:rPr lang="en-GB"/>
              <a:t>Kennel Club</a:t>
            </a:r>
            <a:endParaRPr lang="en-GB" dirty="0"/>
          </a:p>
        </p:txBody>
      </p:sp>
    </p:spTree>
    <p:extLst>
      <p:ext uri="{BB962C8B-B14F-4D97-AF65-F5344CB8AC3E}">
        <p14:creationId xmlns:p14="http://schemas.microsoft.com/office/powerpoint/2010/main" val="148677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sp>
        <p:nvSpPr>
          <p:cNvPr id="20" name="Content Placeholder 2">
            <a:extLst>
              <a:ext uri="{FF2B5EF4-FFF2-40B4-BE49-F238E27FC236}">
                <a16:creationId xmlns:a16="http://schemas.microsoft.com/office/drawing/2014/main" id="{C8FF035E-0CFB-4826-8A92-D46683896091}"/>
              </a:ext>
            </a:extLst>
          </p:cNvPr>
          <p:cNvSpPr>
            <a:spLocks noGrp="1"/>
          </p:cNvSpPr>
          <p:nvPr>
            <p:ph idx="1"/>
          </p:nvPr>
        </p:nvSpPr>
        <p:spPr>
          <a:xfrm>
            <a:off x="1218310" y="2310973"/>
            <a:ext cx="4877690" cy="3586741"/>
          </a:xfrm>
        </p:spPr>
        <p:txBody>
          <a:bodyPr>
            <a:noAutofit/>
          </a:bodyPr>
          <a:lstStyle/>
          <a:p>
            <a:pPr marL="358775" lvl="2" indent="-358775">
              <a:lnSpc>
                <a:spcPct val="100000"/>
              </a:lnSpc>
              <a:spcAft>
                <a:spcPts val="4200"/>
              </a:spcAft>
              <a:buClr>
                <a:schemeClr val="bg2"/>
              </a:buClr>
              <a:buSzPct val="90000"/>
              <a:buFont typeface="+mj-lt"/>
              <a:buAutoNum type="arabicPeriod"/>
              <a:defRPr/>
            </a:pPr>
            <a:r>
              <a:rPr lang="en-GB" sz="2600" b="1" dirty="0">
                <a:solidFill>
                  <a:schemeClr val="bg2"/>
                </a:solidFill>
              </a:rPr>
              <a:t>Taking control of your money</a:t>
            </a:r>
          </a:p>
          <a:p>
            <a:pPr marL="358775" lvl="2" indent="-358775">
              <a:lnSpc>
                <a:spcPct val="100000"/>
              </a:lnSpc>
              <a:spcAft>
                <a:spcPts val="4200"/>
              </a:spcAft>
              <a:buClr>
                <a:schemeClr val="bg2"/>
              </a:buClr>
              <a:buSzPct val="90000"/>
              <a:buFont typeface="+mj-lt"/>
              <a:buAutoNum type="arabicPeriod"/>
              <a:defRPr/>
            </a:pPr>
            <a:r>
              <a:rPr lang="en-GB" sz="2600" b="1" dirty="0">
                <a:solidFill>
                  <a:schemeClr val="bg2"/>
                </a:solidFill>
              </a:rPr>
              <a:t>Get the money you’re entitled to</a:t>
            </a:r>
          </a:p>
          <a:p>
            <a:pPr marL="358775" lvl="2" indent="-358775">
              <a:lnSpc>
                <a:spcPct val="100000"/>
              </a:lnSpc>
              <a:spcAft>
                <a:spcPts val="4200"/>
              </a:spcAft>
              <a:buClr>
                <a:schemeClr val="bg2"/>
              </a:buClr>
              <a:buSzPct val="90000"/>
              <a:buFont typeface="+mj-lt"/>
              <a:buAutoNum type="arabicPeriod"/>
              <a:defRPr/>
            </a:pPr>
            <a:r>
              <a:rPr lang="en-GB" sz="2600" b="1" dirty="0">
                <a:solidFill>
                  <a:schemeClr val="bg2"/>
                </a:solidFill>
              </a:rPr>
              <a:t>Plan for the unexpected</a:t>
            </a:r>
          </a:p>
          <a:p>
            <a:pPr marL="358775" lvl="2" indent="-358775">
              <a:lnSpc>
                <a:spcPct val="100000"/>
              </a:lnSpc>
              <a:spcAft>
                <a:spcPts val="3600"/>
              </a:spcAft>
              <a:buClr>
                <a:schemeClr val="bg2"/>
              </a:buClr>
              <a:buSzPct val="90000"/>
              <a:buFont typeface="+mj-lt"/>
              <a:buAutoNum type="arabicPeriod"/>
              <a:defRPr/>
            </a:pPr>
            <a:r>
              <a:rPr lang="en-GB" sz="2600" b="1" dirty="0">
                <a:solidFill>
                  <a:schemeClr val="bg2"/>
                </a:solidFill>
              </a:rPr>
              <a:t>Secure your future</a:t>
            </a:r>
          </a:p>
          <a:p>
            <a:pPr lvl="2">
              <a:lnSpc>
                <a:spcPct val="100000"/>
              </a:lnSpc>
              <a:spcAft>
                <a:spcPts val="3600"/>
              </a:spcAft>
              <a:buClr>
                <a:schemeClr val="bg2"/>
              </a:buClr>
              <a:buSzPct val="90000"/>
              <a:defRPr/>
            </a:pPr>
            <a:endParaRPr lang="en-GB" sz="2100" dirty="0">
              <a:solidFill>
                <a:schemeClr val="bg2"/>
              </a:solidFill>
            </a:endParaRPr>
          </a:p>
          <a:p>
            <a:pPr lvl="2">
              <a:lnSpc>
                <a:spcPct val="120000"/>
              </a:lnSpc>
              <a:spcAft>
                <a:spcPts val="0"/>
              </a:spcAft>
              <a:buClr>
                <a:schemeClr val="bg2"/>
              </a:buClr>
              <a:buSzPct val="90000"/>
              <a:defRPr/>
            </a:pPr>
            <a:endParaRPr lang="en-US" sz="2100" dirty="0">
              <a:solidFill>
                <a:schemeClr val="bg2"/>
              </a:solidFill>
            </a:endParaRPr>
          </a:p>
        </p:txBody>
      </p:sp>
      <p:pic>
        <p:nvPicPr>
          <p:cNvPr id="25" name="Picture 24">
            <a:extLst>
              <a:ext uri="{FF2B5EF4-FFF2-40B4-BE49-F238E27FC236}">
                <a16:creationId xmlns:a16="http://schemas.microsoft.com/office/drawing/2014/main" id="{4832AF2B-F6BA-4A54-BB05-0D553F932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140" y="463719"/>
            <a:ext cx="2048260" cy="651511"/>
          </a:xfrm>
          <a:prstGeom prst="rect">
            <a:avLst/>
          </a:prstGeom>
        </p:spPr>
      </p:pic>
      <p:pic>
        <p:nvPicPr>
          <p:cNvPr id="8" name="Picture 7">
            <a:extLst>
              <a:ext uri="{FF2B5EF4-FFF2-40B4-BE49-F238E27FC236}">
                <a16:creationId xmlns:a16="http://schemas.microsoft.com/office/drawing/2014/main" id="{2E55AE50-063B-4516-B6E4-2ED43F191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609" y="228291"/>
            <a:ext cx="2048260" cy="651511"/>
          </a:xfrm>
          <a:prstGeom prst="rect">
            <a:avLst/>
          </a:prstGeom>
        </p:spPr>
      </p:pic>
      <p:sp>
        <p:nvSpPr>
          <p:cNvPr id="10" name="Title 1">
            <a:extLst>
              <a:ext uri="{FF2B5EF4-FFF2-40B4-BE49-F238E27FC236}">
                <a16:creationId xmlns:a16="http://schemas.microsoft.com/office/drawing/2014/main" id="{BCC5FB18-EC24-45A5-A386-EAF5CDBE13E1}"/>
              </a:ext>
            </a:extLst>
          </p:cNvPr>
          <p:cNvSpPr>
            <a:spLocks noGrp="1"/>
          </p:cNvSpPr>
          <p:nvPr>
            <p:ph type="title"/>
          </p:nvPr>
        </p:nvSpPr>
        <p:spPr>
          <a:xfrm>
            <a:off x="664979" y="758456"/>
            <a:ext cx="6210741" cy="882304"/>
          </a:xfrm>
        </p:spPr>
        <p:txBody>
          <a:bodyPr>
            <a:normAutofit/>
          </a:bodyPr>
          <a:lstStyle/>
          <a:p>
            <a:r>
              <a:rPr lang="en-US" dirty="0"/>
              <a:t>Steps to Financial Wellbeing</a:t>
            </a:r>
            <a:endParaRPr lang="en-GB" sz="1800" dirty="0"/>
          </a:p>
        </p:txBody>
      </p:sp>
      <p:pic>
        <p:nvPicPr>
          <p:cNvPr id="9" name="Picture 8">
            <a:extLst>
              <a:ext uri="{FF2B5EF4-FFF2-40B4-BE49-F238E27FC236}">
                <a16:creationId xmlns:a16="http://schemas.microsoft.com/office/drawing/2014/main" id="{AF88FEA2-F0DD-42E4-A5D4-C652B37774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47497" y="0"/>
            <a:ext cx="4844503" cy="6858000"/>
          </a:xfrm>
          <a:prstGeom prst="rect">
            <a:avLst/>
          </a:prstGeom>
        </p:spPr>
      </p:pic>
    </p:spTree>
    <p:extLst>
      <p:ext uri="{BB962C8B-B14F-4D97-AF65-F5344CB8AC3E}">
        <p14:creationId xmlns:p14="http://schemas.microsoft.com/office/powerpoint/2010/main" val="11291560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neyPensionService_Theme">
  <a:themeElements>
    <a:clrScheme name="Money &amp; Pensions Services Theme Colours">
      <a:dk1>
        <a:sysClr val="windowText" lastClr="000000"/>
      </a:dk1>
      <a:lt1>
        <a:sysClr val="window" lastClr="FFFFFF"/>
      </a:lt1>
      <a:dk2>
        <a:srgbClr val="143960"/>
      </a:dk2>
      <a:lt2>
        <a:srgbClr val="EEECE1"/>
      </a:lt2>
      <a:accent1>
        <a:srgbClr val="143960"/>
      </a:accent1>
      <a:accent2>
        <a:srgbClr val="00A4DE"/>
      </a:accent2>
      <a:accent3>
        <a:srgbClr val="EEECE1"/>
      </a:accent3>
      <a:accent4>
        <a:srgbClr val="143960"/>
      </a:accent4>
      <a:accent5>
        <a:srgbClr val="00A4DE"/>
      </a:accent5>
      <a:accent6>
        <a:srgbClr val="D2E8F2"/>
      </a:accent6>
      <a:hlink>
        <a:srgbClr val="000000"/>
      </a:hlink>
      <a:folHlink>
        <a:srgbClr val="00A4DE"/>
      </a:folHlink>
    </a:clrScheme>
    <a:fontScheme name="Money &amp; Pensions Services Them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5" id="{852B7846-B283-8642-944F-6BF5A9D58E70}" vid="{8D3B7014-3E96-AF42-ADFC-6806A987DFE4}"/>
    </a:ext>
  </a:extLst>
</a:theme>
</file>

<file path=ppt/theme/theme3.xml><?xml version="1.0" encoding="utf-8"?>
<a:theme xmlns:a="http://schemas.openxmlformats.org/drawingml/2006/main" name="2_MoneyPensionService_Theme">
  <a:themeElements>
    <a:clrScheme name="Money &amp; Pensions Services Theme Colours">
      <a:dk1>
        <a:sysClr val="windowText" lastClr="000000"/>
      </a:dk1>
      <a:lt1>
        <a:sysClr val="window" lastClr="FFFFFF"/>
      </a:lt1>
      <a:dk2>
        <a:srgbClr val="143960"/>
      </a:dk2>
      <a:lt2>
        <a:srgbClr val="EEECE1"/>
      </a:lt2>
      <a:accent1>
        <a:srgbClr val="143960"/>
      </a:accent1>
      <a:accent2>
        <a:srgbClr val="00A4DE"/>
      </a:accent2>
      <a:accent3>
        <a:srgbClr val="EEECE1"/>
      </a:accent3>
      <a:accent4>
        <a:srgbClr val="143960"/>
      </a:accent4>
      <a:accent5>
        <a:srgbClr val="00A4DE"/>
      </a:accent5>
      <a:accent6>
        <a:srgbClr val="D2E8F2"/>
      </a:accent6>
      <a:hlink>
        <a:srgbClr val="000000"/>
      </a:hlink>
      <a:folHlink>
        <a:srgbClr val="00A4DE"/>
      </a:folHlink>
    </a:clrScheme>
    <a:fontScheme name="Money &amp; Pensions Services Them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ms Strategy" id="{75541BAD-C84A-4102-BEC5-4317EFE2F48B}" vid="{E9FBC6C5-1288-474F-896E-014F53236536}"/>
    </a:ext>
  </a:extLst>
</a:theme>
</file>

<file path=ppt/theme/theme4.xml><?xml version="1.0" encoding="utf-8"?>
<a:theme xmlns:a="http://schemas.openxmlformats.org/drawingml/2006/main" name="3_MoneyPensionService_Theme">
  <a:themeElements>
    <a:clrScheme name="Money &amp; Pensions Services Theme Colours">
      <a:dk1>
        <a:sysClr val="windowText" lastClr="000000"/>
      </a:dk1>
      <a:lt1>
        <a:sysClr val="window" lastClr="FFFFFF"/>
      </a:lt1>
      <a:dk2>
        <a:srgbClr val="143960"/>
      </a:dk2>
      <a:lt2>
        <a:srgbClr val="EEECE1"/>
      </a:lt2>
      <a:accent1>
        <a:srgbClr val="143960"/>
      </a:accent1>
      <a:accent2>
        <a:srgbClr val="00A4DE"/>
      </a:accent2>
      <a:accent3>
        <a:srgbClr val="EEECE1"/>
      </a:accent3>
      <a:accent4>
        <a:srgbClr val="143960"/>
      </a:accent4>
      <a:accent5>
        <a:srgbClr val="00A4DE"/>
      </a:accent5>
      <a:accent6>
        <a:srgbClr val="D2E8F2"/>
      </a:accent6>
      <a:hlink>
        <a:srgbClr val="000000"/>
      </a:hlink>
      <a:folHlink>
        <a:srgbClr val="00A4DE"/>
      </a:folHlink>
    </a:clrScheme>
    <a:fontScheme name="Money &amp; Pensions Services Them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e studies" id="{C6BC6776-B6C2-4F78-B60A-6DAFFC33CED8}" vid="{AC3D086B-906E-413E-9491-9E0C5155F351}"/>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88E6FEA-650B-D041-AB8D-3A1DE53028EA}" vid="{D3C93B5B-C9E1-6045-8428-07EC26DA72BE}"/>
    </a:ext>
  </a:extLst>
</a:theme>
</file>

<file path=ppt/theme/theme6.xml><?xml version="1.0" encoding="utf-8"?>
<a:theme xmlns:a="http://schemas.openxmlformats.org/drawingml/2006/main" name="6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S_MoneyHelper_Presentation_16.9_English_CoBranded" id="{40B68360-BE4F-E44D-9096-D9697B72AD90}" vid="{7B1760FF-C91F-0B4B-AF6A-6D297CCC4212}"/>
    </a:ext>
  </a:extLst>
</a:theme>
</file>

<file path=ppt/theme/theme7.xml><?xml version="1.0" encoding="utf-8"?>
<a:theme xmlns:a="http://schemas.openxmlformats.org/drawingml/2006/main" name="4_MoneyPensionService_Theme">
  <a:themeElements>
    <a:clrScheme name="Money &amp; Pensions Services Theme Colours">
      <a:dk1>
        <a:sysClr val="windowText" lastClr="000000"/>
      </a:dk1>
      <a:lt1>
        <a:sysClr val="window" lastClr="FFFFFF"/>
      </a:lt1>
      <a:dk2>
        <a:srgbClr val="143960"/>
      </a:dk2>
      <a:lt2>
        <a:srgbClr val="EEECE1"/>
      </a:lt2>
      <a:accent1>
        <a:srgbClr val="143960"/>
      </a:accent1>
      <a:accent2>
        <a:srgbClr val="00A4DE"/>
      </a:accent2>
      <a:accent3>
        <a:srgbClr val="EEECE1"/>
      </a:accent3>
      <a:accent4>
        <a:srgbClr val="143960"/>
      </a:accent4>
      <a:accent5>
        <a:srgbClr val="00A4DE"/>
      </a:accent5>
      <a:accent6>
        <a:srgbClr val="D2E8F2"/>
      </a:accent6>
      <a:hlink>
        <a:srgbClr val="000000"/>
      </a:hlink>
      <a:folHlink>
        <a:srgbClr val="00A4DE"/>
      </a:folHlink>
    </a:clrScheme>
    <a:fontScheme name="Money &amp; Pensions Services Them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ms Strategy" id="{75541BAD-C84A-4102-BEC5-4317EFE2F48B}" vid="{E9FBC6C5-1288-474F-896E-014F53236536}"/>
    </a:ext>
  </a:extLst>
</a:theme>
</file>

<file path=ppt/theme/theme8.xml><?xml version="1.0" encoding="utf-8"?>
<a:theme xmlns:a="http://schemas.openxmlformats.org/drawingml/2006/main" name="MAS Purple">
  <a:themeElements>
    <a:clrScheme name="Custom 2">
      <a:dk1>
        <a:srgbClr val="000000"/>
      </a:dk1>
      <a:lt1>
        <a:srgbClr val="FFFFFF"/>
      </a:lt1>
      <a:dk2>
        <a:srgbClr val="51B9AF"/>
      </a:dk2>
      <a:lt2>
        <a:srgbClr val="808080"/>
      </a:lt2>
      <a:accent1>
        <a:srgbClr val="51B9AF"/>
      </a:accent1>
      <a:accent2>
        <a:srgbClr val="D2F0EF"/>
      </a:accent2>
      <a:accent3>
        <a:srgbClr val="663399"/>
      </a:accent3>
      <a:accent4>
        <a:srgbClr val="0066CC"/>
      </a:accent4>
      <a:accent5>
        <a:srgbClr val="999999"/>
      </a:accent5>
      <a:accent6>
        <a:srgbClr val="FFCC00"/>
      </a:accent6>
      <a:hlink>
        <a:srgbClr val="0563C1"/>
      </a:hlink>
      <a:folHlink>
        <a:srgbClr val="954F72"/>
      </a:folHlink>
    </a:clrScheme>
    <a:fontScheme name="Fin Cap">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4971</TotalTime>
  <Words>2460</Words>
  <Application>Microsoft Office PowerPoint</Application>
  <PresentationFormat>Widescreen</PresentationFormat>
  <Paragraphs>276</Paragraphs>
  <Slides>26</Slides>
  <Notes>23</Notes>
  <HiddenSlides>2</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26</vt:i4>
      </vt:variant>
    </vt:vector>
  </HeadingPairs>
  <TitlesOfParts>
    <vt:vector size="42" baseType="lpstr">
      <vt:lpstr>Arial</vt:lpstr>
      <vt:lpstr>Bradley Hand ITC</vt:lpstr>
      <vt:lpstr>Calibri</vt:lpstr>
      <vt:lpstr>Calibri Light</vt:lpstr>
      <vt:lpstr>Roboto</vt:lpstr>
      <vt:lpstr>Symbol</vt:lpstr>
      <vt:lpstr>Verdana</vt:lpstr>
      <vt:lpstr>Wingdings</vt:lpstr>
      <vt:lpstr>office theme</vt:lpstr>
      <vt:lpstr>1_MoneyPensionService_Theme</vt:lpstr>
      <vt:lpstr>2_MoneyPensionService_Theme</vt:lpstr>
      <vt:lpstr>3_MoneyPensionService_Theme</vt:lpstr>
      <vt:lpstr>1_Office Theme</vt:lpstr>
      <vt:lpstr>6_Office Theme</vt:lpstr>
      <vt:lpstr>4_MoneyPensionService_Theme</vt:lpstr>
      <vt:lpstr>MAS Purple</vt:lpstr>
      <vt:lpstr>Getting Money Fit – Planning ahead to cope with life’s ups and downs   </vt:lpstr>
      <vt:lpstr>Agenda for today </vt:lpstr>
      <vt:lpstr>PowerPoint Presentation</vt:lpstr>
      <vt:lpstr>We have five core functions</vt:lpstr>
      <vt:lpstr>Financial Wellbeing </vt:lpstr>
      <vt:lpstr>PowerPoint Presentation</vt:lpstr>
      <vt:lpstr>With many grappling with cost-of-living pressures and the challenges of managing their money in uncertain times, it is no surprise that 19 million people in the UK feel worried when thinking about their financial situation.</vt:lpstr>
      <vt:lpstr>PowerPoint Presentation</vt:lpstr>
      <vt:lpstr>Steps to Financial Wellbeing</vt:lpstr>
      <vt:lpstr>1. Taking control of your money</vt:lpstr>
      <vt:lpstr>Taking Control - Bill Prioritiser </vt:lpstr>
      <vt:lpstr>PowerPoint Presentation</vt:lpstr>
      <vt:lpstr>Cost of Living help, your questions answered </vt:lpstr>
      <vt:lpstr>Free Debt Advice</vt:lpstr>
      <vt:lpstr>2. Get the money you are entitled to</vt:lpstr>
      <vt:lpstr>3. Plan for the unexpected</vt:lpstr>
      <vt:lpstr>3. Plan for the unexpected</vt:lpstr>
      <vt:lpstr>4. Secure your future</vt:lpstr>
      <vt:lpstr>PowerPoint Presentation</vt:lpstr>
      <vt:lpstr>Mid Life MOT</vt:lpstr>
      <vt:lpstr>4. Secure your future – Pensions Guidance and Pension Wise </vt:lpstr>
      <vt:lpstr>PowerPoint Presentation</vt:lpstr>
      <vt:lpstr>PowerPoint Presentation</vt:lpstr>
      <vt:lpstr>Talk Money Week 2023: #DoOneThing</vt:lpstr>
      <vt:lpstr>Summary Steps to Financial Wellbeing</vt:lpstr>
      <vt:lpstr>Thank you for listening, any questions?   www.moneyhelper.org.uk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Jenny Wright</cp:lastModifiedBy>
  <cp:revision>41</cp:revision>
  <dcterms:created xsi:type="dcterms:W3CDTF">2023-03-09T13:08:17Z</dcterms:created>
  <dcterms:modified xsi:type="dcterms:W3CDTF">2023-10-03T09:52:47Z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f1d417-8d24-4145-98e6-20a1a753a0a2_Enabled">
    <vt:lpwstr>true</vt:lpwstr>
  </property>
  <property fmtid="{D5CDD505-2E9C-101B-9397-08002B2CF9AE}" pid="3" name="MSIP_Label_c1f1d417-8d24-4145-98e6-20a1a753a0a2_SetDate">
    <vt:lpwstr>2023-03-09T13:08:24Z</vt:lpwstr>
  </property>
  <property fmtid="{D5CDD505-2E9C-101B-9397-08002B2CF9AE}" pid="4" name="MSIP_Label_c1f1d417-8d24-4145-98e6-20a1a753a0a2_Method">
    <vt:lpwstr>Standard</vt:lpwstr>
  </property>
  <property fmtid="{D5CDD505-2E9C-101B-9397-08002B2CF9AE}" pid="5" name="MSIP_Label_c1f1d417-8d24-4145-98e6-20a1a753a0a2_Name">
    <vt:lpwstr>Internal</vt:lpwstr>
  </property>
  <property fmtid="{D5CDD505-2E9C-101B-9397-08002B2CF9AE}" pid="6" name="MSIP_Label_c1f1d417-8d24-4145-98e6-20a1a753a0a2_SiteId">
    <vt:lpwstr>bbe41032-8fce-4d42-bab5-44e21510886d</vt:lpwstr>
  </property>
  <property fmtid="{D5CDD505-2E9C-101B-9397-08002B2CF9AE}" pid="7" name="MSIP_Label_c1f1d417-8d24-4145-98e6-20a1a753a0a2_ActionId">
    <vt:lpwstr>9a6b333d-ace0-4def-adc0-1ab932d5f506</vt:lpwstr>
  </property>
  <property fmtid="{D5CDD505-2E9C-101B-9397-08002B2CF9AE}" pid="8" name="MSIP_Label_c1f1d417-8d24-4145-98e6-20a1a753a0a2_ContentBits">
    <vt:lpwstr>0</vt:lpwstr>
  </property>
</Properties>
</file>